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7"/>
  </p:notesMasterIdLst>
  <p:sldIdLst>
    <p:sldId id="282" r:id="rId3"/>
    <p:sldId id="313" r:id="rId4"/>
    <p:sldId id="260" r:id="rId5"/>
    <p:sldId id="310" r:id="rId6"/>
    <p:sldId id="286" r:id="rId7"/>
    <p:sldId id="287" r:id="rId8"/>
    <p:sldId id="271" r:id="rId9"/>
    <p:sldId id="288" r:id="rId10"/>
    <p:sldId id="283" r:id="rId11"/>
    <p:sldId id="285" r:id="rId12"/>
    <p:sldId id="289" r:id="rId13"/>
    <p:sldId id="314" r:id="rId14"/>
    <p:sldId id="290" r:id="rId15"/>
    <p:sldId id="291" r:id="rId16"/>
    <p:sldId id="292" r:id="rId17"/>
    <p:sldId id="293" r:id="rId18"/>
    <p:sldId id="294" r:id="rId19"/>
    <p:sldId id="295" r:id="rId20"/>
    <p:sldId id="296" r:id="rId21"/>
    <p:sldId id="297" r:id="rId22"/>
    <p:sldId id="298" r:id="rId23"/>
    <p:sldId id="299" r:id="rId24"/>
    <p:sldId id="315" r:id="rId25"/>
    <p:sldId id="309" r:id="rId26"/>
    <p:sldId id="300" r:id="rId27"/>
    <p:sldId id="301" r:id="rId28"/>
    <p:sldId id="303" r:id="rId29"/>
    <p:sldId id="304" r:id="rId30"/>
    <p:sldId id="305" r:id="rId31"/>
    <p:sldId id="306" r:id="rId32"/>
    <p:sldId id="307" r:id="rId33"/>
    <p:sldId id="311" r:id="rId34"/>
    <p:sldId id="312" r:id="rId35"/>
    <p:sldId id="308" r:id="rId36"/>
  </p:sldIdLst>
  <p:sldSz cx="9144000" cy="6858000" type="screen4x3"/>
  <p:notesSz cx="6797675" cy="9928225"/>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263" autoAdjust="0"/>
  </p:normalViewPr>
  <p:slideViewPr>
    <p:cSldViewPr showGuides="1">
      <p:cViewPr varScale="1">
        <p:scale>
          <a:sx n="112" d="100"/>
          <a:sy n="112" d="100"/>
        </p:scale>
        <p:origin x="158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AA0E3D3B-C303-4182-843C-542DD8506C5D}" type="datetimeFigureOut">
              <a:rPr lang="el-GR" smtClean="0"/>
              <a:t>24/7/2020</a:t>
            </a:fld>
            <a:endParaRPr lang="el-GR"/>
          </a:p>
        </p:txBody>
      </p:sp>
      <p:sp>
        <p:nvSpPr>
          <p:cNvPr id="4" name="Θέση εικόνας διαφάνειας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FEE0CD33-6594-4DC6-9F69-EE1218F0590B}" type="slidenum">
              <a:rPr lang="el-GR" smtClean="0"/>
              <a:t>‹#›</a:t>
            </a:fld>
            <a:endParaRPr lang="el-GR"/>
          </a:p>
        </p:txBody>
      </p:sp>
    </p:spTree>
    <p:extLst>
      <p:ext uri="{BB962C8B-B14F-4D97-AF65-F5344CB8AC3E}">
        <p14:creationId xmlns:p14="http://schemas.microsoft.com/office/powerpoint/2010/main" val="559279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2602989"/>
            <a:ext cx="6858000" cy="990600"/>
          </a:xfrm>
        </p:spPr>
        <p:txBody>
          <a:bodyPr anchor="t" anchorCtr="0"/>
          <a:lstStyle>
            <a:lvl1pPr algn="r">
              <a:defRPr sz="3200">
                <a:solidFill>
                  <a:schemeClr val="tx1"/>
                </a:solidFill>
                <a:latin typeface="Calibri" pitchFamily="34" charset="0"/>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1219200" y="4657328"/>
            <a:ext cx="6858000" cy="533400"/>
          </a:xfrm>
        </p:spPr>
        <p:txBody>
          <a:bodyPr/>
          <a:lstStyle>
            <a:lvl1pPr marL="0" indent="0" algn="ctr">
              <a:buNone/>
              <a:defRPr sz="2000">
                <a:solidFill>
                  <a:schemeClr val="tx2"/>
                </a:solidFill>
                <a:latin typeface="Calibri" panose="020F0502020204030204" pitchFamily="34" charset="0"/>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21" name="Rectangle 20"/>
          <p:cNvSpPr/>
          <p:nvPr/>
        </p:nvSpPr>
        <p:spPr>
          <a:xfrm>
            <a:off x="904875" y="2364864"/>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3" name="Rectangle 32"/>
          <p:cNvSpPr/>
          <p:nvPr/>
        </p:nvSpPr>
        <p:spPr>
          <a:xfrm>
            <a:off x="914400" y="4581128"/>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Rectangle 21"/>
          <p:cNvSpPr/>
          <p:nvPr/>
        </p:nvSpPr>
        <p:spPr>
          <a:xfrm>
            <a:off x="904875" y="2364864"/>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2" name="Rectangle 31"/>
          <p:cNvSpPr/>
          <p:nvPr/>
        </p:nvSpPr>
        <p:spPr>
          <a:xfrm>
            <a:off x="914400" y="4581128"/>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pic>
        <p:nvPicPr>
          <p:cNvPr id="102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1520" y="5733256"/>
            <a:ext cx="1096963"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79912" y="5664144"/>
            <a:ext cx="1420813"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668418" y="5682513"/>
            <a:ext cx="1103313"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727200" y="6246756"/>
            <a:ext cx="5688013"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66687" y="0"/>
            <a:ext cx="1195387"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936376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solidFill>
                <a:srgbClr val="464653"/>
              </a:solidFill>
            </a:endParaRPr>
          </a:p>
        </p:txBody>
      </p:sp>
      <p:sp>
        <p:nvSpPr>
          <p:cNvPr id="5" name="Footer Placeholder 4"/>
          <p:cNvSpPr>
            <a:spLocks noGrp="1"/>
          </p:cNvSpPr>
          <p:nvPr>
            <p:ph type="ftr" sz="quarter" idx="11"/>
          </p:nvPr>
        </p:nvSpPr>
        <p:spPr/>
        <p:txBody>
          <a:bodyPr/>
          <a:lstStyle/>
          <a:p>
            <a:r>
              <a:rPr lang="el-GR" smtClean="0">
                <a:solidFill>
                  <a:srgbClr val="464653"/>
                </a:solidFill>
              </a:rPr>
              <a:t>ΕΡΕΥΝΩ - ΔΗΜΙΟΥΡΓΩ - ΚΑΙΝΟΤΟΜΩ [23.7.2020]</a:t>
            </a:r>
            <a:endParaRPr lang="en-US" dirty="0">
              <a:solidFill>
                <a:srgbClr val="464653"/>
              </a:solidFill>
            </a:endParaRPr>
          </a:p>
        </p:txBody>
      </p:sp>
      <p:sp>
        <p:nvSpPr>
          <p:cNvPr id="6" name="Slide Number Placeholder 5"/>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dirty="0">
              <a:solidFill>
                <a:srgbClr val="464653"/>
              </a:solidFill>
            </a:endParaRPr>
          </a:p>
        </p:txBody>
      </p:sp>
    </p:spTree>
    <p:extLst>
      <p:ext uri="{BB962C8B-B14F-4D97-AF65-F5344CB8AC3E}">
        <p14:creationId xmlns:p14="http://schemas.microsoft.com/office/powerpoint/2010/main" val="360246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solidFill>
                <a:srgbClr val="464653"/>
              </a:solidFill>
            </a:endParaRPr>
          </a:p>
        </p:txBody>
      </p:sp>
      <p:sp>
        <p:nvSpPr>
          <p:cNvPr id="5" name="Footer Placeholder 4"/>
          <p:cNvSpPr>
            <a:spLocks noGrp="1"/>
          </p:cNvSpPr>
          <p:nvPr>
            <p:ph type="ftr" sz="quarter" idx="11"/>
          </p:nvPr>
        </p:nvSpPr>
        <p:spPr/>
        <p:txBody>
          <a:bodyPr/>
          <a:lstStyle/>
          <a:p>
            <a:r>
              <a:rPr lang="el-GR" smtClean="0">
                <a:solidFill>
                  <a:srgbClr val="464653"/>
                </a:solidFill>
              </a:rPr>
              <a:t>ΕΡΕΥΝΩ - ΔΗΜΙΟΥΡΓΩ - ΚΑΙΝΟΤΟΜΩ [23.7.2020]</a:t>
            </a:r>
            <a:endParaRPr lang="en-US" dirty="0">
              <a:solidFill>
                <a:srgbClr val="464653"/>
              </a:solidFill>
            </a:endParaRPr>
          </a:p>
        </p:txBody>
      </p:sp>
      <p:sp>
        <p:nvSpPr>
          <p:cNvPr id="6" name="Slide Number Placeholder 5"/>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dirty="0">
              <a:solidFill>
                <a:srgbClr val="464653"/>
              </a:solidFill>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Tree>
    <p:extLst>
      <p:ext uri="{BB962C8B-B14F-4D97-AF65-F5344CB8AC3E}">
        <p14:creationId xmlns:p14="http://schemas.microsoft.com/office/powerpoint/2010/main" val="254180002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2602989"/>
            <a:ext cx="6858000" cy="990600"/>
          </a:xfrm>
        </p:spPr>
        <p:txBody>
          <a:bodyPr anchor="t" anchorCtr="0"/>
          <a:lstStyle>
            <a:lvl1pPr algn="r">
              <a:defRPr sz="3200">
                <a:solidFill>
                  <a:schemeClr val="tx1"/>
                </a:solidFill>
                <a:latin typeface="Calibri" pitchFamily="34" charset="0"/>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1219200" y="4657328"/>
            <a:ext cx="6858000" cy="533400"/>
          </a:xfrm>
        </p:spPr>
        <p:txBody>
          <a:bodyPr/>
          <a:lstStyle>
            <a:lvl1pPr marL="0" indent="0" algn="ctr">
              <a:buNone/>
              <a:defRPr sz="2000">
                <a:solidFill>
                  <a:schemeClr val="tx2"/>
                </a:solidFill>
                <a:latin typeface="Calibri" panose="020F0502020204030204" pitchFamily="34" charset="0"/>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21" name="Rectangle 20"/>
          <p:cNvSpPr/>
          <p:nvPr/>
        </p:nvSpPr>
        <p:spPr>
          <a:xfrm>
            <a:off x="904875" y="2364864"/>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3" name="Rectangle 32"/>
          <p:cNvSpPr/>
          <p:nvPr/>
        </p:nvSpPr>
        <p:spPr>
          <a:xfrm>
            <a:off x="914400" y="4581128"/>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Rectangle 21"/>
          <p:cNvSpPr/>
          <p:nvPr/>
        </p:nvSpPr>
        <p:spPr>
          <a:xfrm>
            <a:off x="904875" y="2364864"/>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2" name="Rectangle 31"/>
          <p:cNvSpPr/>
          <p:nvPr/>
        </p:nvSpPr>
        <p:spPr>
          <a:xfrm>
            <a:off x="914400" y="4581128"/>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pic>
        <p:nvPicPr>
          <p:cNvPr id="102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1520" y="5733256"/>
            <a:ext cx="1096963"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79912" y="5664144"/>
            <a:ext cx="1420813"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668418" y="5682513"/>
            <a:ext cx="1103313"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727200" y="6246756"/>
            <a:ext cx="5688013"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66687" y="0"/>
            <a:ext cx="1195387"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441171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15616" y="152400"/>
            <a:ext cx="7571184" cy="990600"/>
          </a:xfrm>
        </p:spPr>
        <p:txBody>
          <a:bodyPr/>
          <a:lstStyle>
            <a:lvl1pPr>
              <a:defRPr baseline="0">
                <a:solidFill>
                  <a:srgbClr val="207A3C"/>
                </a:solidFill>
                <a:latin typeface="Calibri" pitchFamily="34" charset="0"/>
              </a:defRPr>
            </a:lvl1pPr>
          </a:lstStyle>
          <a:p>
            <a:r>
              <a:rPr kumimoji="0" lang="en-US" dirty="0" smtClean="0"/>
              <a:t>Click to edit Master title style</a:t>
            </a:r>
            <a:endParaRPr kumimoji="0" lang="en-US" dirty="0"/>
          </a:p>
        </p:txBody>
      </p:sp>
      <p:sp>
        <p:nvSpPr>
          <p:cNvPr id="5" name="Footer Placeholder 4"/>
          <p:cNvSpPr>
            <a:spLocks noGrp="1"/>
          </p:cNvSpPr>
          <p:nvPr>
            <p:ph type="ftr" sz="quarter" idx="11"/>
          </p:nvPr>
        </p:nvSpPr>
        <p:spPr>
          <a:xfrm>
            <a:off x="2495364" y="6367635"/>
            <a:ext cx="4153272" cy="288032"/>
          </a:xfrm>
        </p:spPr>
        <p:txBody>
          <a:bodyPr/>
          <a:lstStyle>
            <a:lvl1pPr algn="ctr">
              <a:defRPr sz="1400" b="1">
                <a:solidFill>
                  <a:srgbClr val="002060"/>
                </a:solidFill>
              </a:defRPr>
            </a:lvl1pPr>
          </a:lstStyle>
          <a:p>
            <a:r>
              <a:rPr lang="el-GR" smtClean="0"/>
              <a:t>ΕΡΕΥΝΩ - ΔΗΜΙΟΥΡΓΩ - ΚΑΙΝΟΤΟΜΩ [23.7.2020]</a:t>
            </a:r>
            <a:endParaRPr lang="en-US" dirty="0"/>
          </a:p>
        </p:txBody>
      </p:sp>
      <p:sp>
        <p:nvSpPr>
          <p:cNvPr id="6" name="Slide Number Placeholder 5"/>
          <p:cNvSpPr>
            <a:spLocks noGrp="1"/>
          </p:cNvSpPr>
          <p:nvPr>
            <p:ph type="sldNum" sz="quarter" idx="12"/>
          </p:nvPr>
        </p:nvSpPr>
        <p:spPr>
          <a:xfrm>
            <a:off x="8280273" y="6423025"/>
            <a:ext cx="455740" cy="365760"/>
          </a:xfrm>
        </p:spPr>
        <p:txBody>
          <a:bodyPr/>
          <a:lstStyle/>
          <a:p>
            <a:fld id="{EA7C8D44-3667-46F6-9772-CC52308E2A7F}" type="slidenum">
              <a:rPr lang="en-US" smtClean="0">
                <a:solidFill>
                  <a:srgbClr val="464653"/>
                </a:solidFill>
              </a:rPr>
              <a:pPr/>
              <a:t>‹#›</a:t>
            </a:fld>
            <a:endParaRPr lang="en-US" dirty="0">
              <a:solidFill>
                <a:srgbClr val="464653"/>
              </a:solidFill>
            </a:endParaRPr>
          </a:p>
        </p:txBody>
      </p:sp>
      <p:sp>
        <p:nvSpPr>
          <p:cNvPr id="8" name="Content Placeholder 7"/>
          <p:cNvSpPr>
            <a:spLocks noGrp="1"/>
          </p:cNvSpPr>
          <p:nvPr>
            <p:ph sz="quarter" idx="1"/>
          </p:nvPr>
        </p:nvSpPr>
        <p:spPr>
          <a:xfrm>
            <a:off x="457200" y="1628800"/>
            <a:ext cx="8229600" cy="4528160"/>
          </a:xfrm>
        </p:spPr>
        <p:txBody>
          <a:bodyPr/>
          <a:lstStyle>
            <a:lvl1pPr>
              <a:buClr>
                <a:srgbClr val="FF0000"/>
              </a:buClr>
              <a:defRPr baseline="0">
                <a:solidFill>
                  <a:srgbClr val="002060"/>
                </a:solidFill>
                <a:latin typeface="Calibri" pitchFamily="34" charset="0"/>
              </a:defRPr>
            </a:lvl1pPr>
            <a:lvl2pPr>
              <a:buClr>
                <a:srgbClr val="FF0000"/>
              </a:buClr>
              <a:defRPr baseline="0">
                <a:solidFill>
                  <a:srgbClr val="002060"/>
                </a:solidFill>
                <a:latin typeface="Calibri" pitchFamily="34" charset="0"/>
              </a:defRPr>
            </a:lvl2pPr>
            <a:lvl3pPr>
              <a:buClr>
                <a:srgbClr val="FF0000"/>
              </a:buClr>
              <a:defRPr baseline="0">
                <a:solidFill>
                  <a:srgbClr val="002060"/>
                </a:solidFill>
                <a:latin typeface="Calibri" pitchFamily="34" charset="0"/>
              </a:defRPr>
            </a:lvl3pPr>
            <a:lvl4pPr>
              <a:buClr>
                <a:srgbClr val="FF0000"/>
              </a:buClr>
              <a:defRPr baseline="0">
                <a:solidFill>
                  <a:srgbClr val="002060"/>
                </a:solidFill>
                <a:latin typeface="Calibri" pitchFamily="34" charset="0"/>
              </a:defRPr>
            </a:lvl4pPr>
            <a:lvl5pPr>
              <a:buClr>
                <a:srgbClr val="FF0000"/>
              </a:buClr>
              <a:defRPr baseline="0">
                <a:solidFill>
                  <a:srgbClr val="002060"/>
                </a:solidFill>
                <a:latin typeface="Calibri"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3" name="Ορθογώνιο 2"/>
          <p:cNvSpPr/>
          <p:nvPr userDrawn="1"/>
        </p:nvSpPr>
        <p:spPr>
          <a:xfrm>
            <a:off x="395536" y="6264372"/>
            <a:ext cx="360040" cy="404988"/>
          </a:xfrm>
          <a:prstGeom prst="rect">
            <a:avLst/>
          </a:prstGeom>
          <a:solidFill>
            <a:schemeClr val="bg1"/>
          </a:solidFill>
          <a:ln>
            <a:no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prstClr val="white"/>
              </a:solidFill>
            </a:endParaRPr>
          </a:p>
        </p:txBody>
      </p:sp>
      <p:pic>
        <p:nvPicPr>
          <p:cNvPr id="9"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6237312"/>
            <a:ext cx="1006599" cy="548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9193" y="0"/>
            <a:ext cx="1195387"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81501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75656" y="228600"/>
            <a:ext cx="7211144" cy="896144"/>
          </a:xfrm>
        </p:spPr>
        <p:txBody>
          <a:bodyPr/>
          <a:lstStyle>
            <a:lvl1pPr algn="r">
              <a:defRPr>
                <a:solidFill>
                  <a:srgbClr val="207A3C"/>
                </a:solidFill>
              </a:defRPr>
            </a:lvl1pPr>
          </a:lstStyle>
          <a:p>
            <a:r>
              <a:rPr kumimoji="0" lang="en-US" dirty="0" smtClean="0"/>
              <a:t>Click to edit Master title style</a:t>
            </a:r>
            <a:endParaRPr kumimoji="0" lang="en-US" dirty="0"/>
          </a:p>
        </p:txBody>
      </p:sp>
      <p:sp>
        <p:nvSpPr>
          <p:cNvPr id="6" name="Footer Placeholder 5"/>
          <p:cNvSpPr>
            <a:spLocks noGrp="1"/>
          </p:cNvSpPr>
          <p:nvPr>
            <p:ph type="ftr" sz="quarter" idx="11"/>
          </p:nvPr>
        </p:nvSpPr>
        <p:spPr/>
        <p:txBody>
          <a:bodyPr/>
          <a:lstStyle/>
          <a:p>
            <a:r>
              <a:rPr lang="el-GR" smtClean="0">
                <a:solidFill>
                  <a:srgbClr val="464653"/>
                </a:solidFill>
              </a:rPr>
              <a:t>ΕΡΕΥΝΩ - ΔΗΜΙΟΥΡΓΩ - ΚΑΙΝΟΤΟΜΩ [23.7.2020]</a:t>
            </a:r>
            <a:endParaRPr lang="en-US" dirty="0">
              <a:solidFill>
                <a:srgbClr val="464653"/>
              </a:solidFill>
            </a:endParaRPr>
          </a:p>
        </p:txBody>
      </p:sp>
      <p:sp>
        <p:nvSpPr>
          <p:cNvPr id="9" name="Content Placeholder 8"/>
          <p:cNvSpPr>
            <a:spLocks noGrp="1"/>
          </p:cNvSpPr>
          <p:nvPr>
            <p:ph sz="quarter" idx="1"/>
          </p:nvPr>
        </p:nvSpPr>
        <p:spPr>
          <a:xfrm>
            <a:off x="457200" y="1219200"/>
            <a:ext cx="4041648" cy="4937760"/>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1" name="Content Placeholder 10"/>
          <p:cNvSpPr>
            <a:spLocks noGrp="1"/>
          </p:cNvSpPr>
          <p:nvPr>
            <p:ph sz="quarter" idx="2"/>
          </p:nvPr>
        </p:nvSpPr>
        <p:spPr>
          <a:xfrm>
            <a:off x="4632198" y="1216152"/>
            <a:ext cx="4041648" cy="4937760"/>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10"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6237312"/>
            <a:ext cx="1006599" cy="548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Slide Number Placeholder 6"/>
          <p:cNvSpPr>
            <a:spLocks noGrp="1"/>
          </p:cNvSpPr>
          <p:nvPr>
            <p:ph type="sldNum" sz="quarter" idx="12"/>
          </p:nvPr>
        </p:nvSpPr>
        <p:spPr>
          <a:xfrm>
            <a:off x="6444208" y="6408550"/>
            <a:ext cx="2304256" cy="260810"/>
          </a:xfrm>
        </p:spPr>
        <p:txBody>
          <a:bodyPr/>
          <a:lstStyle>
            <a:lvl1pPr algn="r">
              <a:defRPr/>
            </a:lvl1pPr>
          </a:lstStyle>
          <a:p>
            <a:fld id="{EA7C8D44-3667-46F6-9772-CC52308E2A7F}" type="slidenum">
              <a:rPr lang="en-US" smtClean="0">
                <a:solidFill>
                  <a:srgbClr val="464653"/>
                </a:solidFill>
              </a:rPr>
              <a:pPr/>
              <a:t>‹#›</a:t>
            </a:fld>
            <a:endParaRPr lang="en-US" dirty="0">
              <a:solidFill>
                <a:srgbClr val="464653"/>
              </a:solidFill>
            </a:endParaRPr>
          </a:p>
        </p:txBody>
      </p:sp>
      <p:pic>
        <p:nvPicPr>
          <p:cNvPr id="3074"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284" y="0"/>
            <a:ext cx="1195387"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223738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endParaRPr lang="en-US" dirty="0">
              <a:solidFill>
                <a:srgbClr val="DDE9EC"/>
              </a:solidFill>
            </a:endParaRPr>
          </a:p>
        </p:txBody>
      </p:sp>
      <p:sp>
        <p:nvSpPr>
          <p:cNvPr id="5" name="Footer Placeholder 4"/>
          <p:cNvSpPr>
            <a:spLocks noGrp="1"/>
          </p:cNvSpPr>
          <p:nvPr>
            <p:ph type="ftr" sz="quarter" idx="11"/>
          </p:nvPr>
        </p:nvSpPr>
        <p:spPr>
          <a:xfrm>
            <a:off x="2898648" y="6355080"/>
            <a:ext cx="3474720" cy="365760"/>
          </a:xfrm>
        </p:spPr>
        <p:txBody>
          <a:bodyPr/>
          <a:lstStyle/>
          <a:p>
            <a:r>
              <a:rPr lang="el-GR" smtClean="0">
                <a:solidFill>
                  <a:srgbClr val="DDE9EC"/>
                </a:solidFill>
              </a:rPr>
              <a:t>ΕΡΕΥΝΩ - ΔΗΜΙΟΥΡΓΩ - ΚΑΙΝΟΤΟΜΩ [23.7.2020]</a:t>
            </a:r>
            <a:endParaRPr lang="en-US" dirty="0">
              <a:solidFill>
                <a:srgbClr val="DDE9EC"/>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EA7C8D44-3667-46F6-9772-CC52308E2A7F}" type="slidenum">
              <a:rPr lang="en-US" smtClean="0">
                <a:solidFill>
                  <a:srgbClr val="DDE9EC"/>
                </a:solidFill>
              </a:rPr>
              <a:pPr/>
              <a:t>‹#›</a:t>
            </a:fld>
            <a:endParaRPr lang="en-US" dirty="0">
              <a:solidFill>
                <a:srgbClr val="DDE9EC"/>
              </a:solidFill>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257855542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dirty="0">
              <a:solidFill>
                <a:srgbClr val="464653"/>
              </a:solidFill>
            </a:endParaRPr>
          </a:p>
        </p:txBody>
      </p:sp>
      <p:sp>
        <p:nvSpPr>
          <p:cNvPr id="8" name="Footer Placeholder 7"/>
          <p:cNvSpPr>
            <a:spLocks noGrp="1"/>
          </p:cNvSpPr>
          <p:nvPr>
            <p:ph type="ftr" sz="quarter" idx="11"/>
          </p:nvPr>
        </p:nvSpPr>
        <p:spPr/>
        <p:txBody>
          <a:bodyPr/>
          <a:lstStyle/>
          <a:p>
            <a:r>
              <a:rPr lang="el-GR" smtClean="0">
                <a:solidFill>
                  <a:srgbClr val="464653"/>
                </a:solidFill>
              </a:rPr>
              <a:t>ΕΡΕΥΝΩ - ΔΗΜΙΟΥΡΓΩ - ΚΑΙΝΟΤΟΜΩ [23.7.2020]</a:t>
            </a:r>
            <a:endParaRPr lang="en-US" dirty="0">
              <a:solidFill>
                <a:srgbClr val="464653"/>
              </a:solidFill>
            </a:endParaRPr>
          </a:p>
        </p:txBody>
      </p:sp>
      <p:sp>
        <p:nvSpPr>
          <p:cNvPr id="9" name="Slide Number Placeholder 8"/>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dirty="0">
              <a:solidFill>
                <a:srgbClr val="464653"/>
              </a:solidFill>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409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520" y="0"/>
            <a:ext cx="1195387"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64410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dirty="0">
              <a:solidFill>
                <a:srgbClr val="464653"/>
              </a:solidFill>
            </a:endParaRPr>
          </a:p>
        </p:txBody>
      </p:sp>
      <p:sp>
        <p:nvSpPr>
          <p:cNvPr id="4" name="Footer Placeholder 3"/>
          <p:cNvSpPr>
            <a:spLocks noGrp="1"/>
          </p:cNvSpPr>
          <p:nvPr>
            <p:ph type="ftr" sz="quarter" idx="11"/>
          </p:nvPr>
        </p:nvSpPr>
        <p:spPr/>
        <p:txBody>
          <a:bodyPr/>
          <a:lstStyle/>
          <a:p>
            <a:r>
              <a:rPr lang="el-GR" smtClean="0">
                <a:solidFill>
                  <a:srgbClr val="464653"/>
                </a:solidFill>
              </a:rPr>
              <a:t>ΕΡΕΥΝΩ - ΔΗΜΙΟΥΡΓΩ - ΚΑΙΝΟΤΟΜΩ [23.7.2020]</a:t>
            </a:r>
            <a:endParaRPr lang="en-US" dirty="0">
              <a:solidFill>
                <a:srgbClr val="464653"/>
              </a:solidFill>
            </a:endParaRPr>
          </a:p>
        </p:txBody>
      </p:sp>
      <p:sp>
        <p:nvSpPr>
          <p:cNvPr id="5" name="Slide Number Placeholder 4"/>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dirty="0">
              <a:solidFill>
                <a:srgbClr val="464653"/>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pic>
        <p:nvPicPr>
          <p:cNvPr id="5122"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3327" y="116632"/>
            <a:ext cx="1195387"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61830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srgbClr val="464653"/>
              </a:solidFill>
            </a:endParaRPr>
          </a:p>
        </p:txBody>
      </p:sp>
      <p:sp>
        <p:nvSpPr>
          <p:cNvPr id="3" name="Footer Placeholder 2"/>
          <p:cNvSpPr>
            <a:spLocks noGrp="1"/>
          </p:cNvSpPr>
          <p:nvPr>
            <p:ph type="ftr" sz="quarter" idx="11"/>
          </p:nvPr>
        </p:nvSpPr>
        <p:spPr/>
        <p:txBody>
          <a:bodyPr/>
          <a:lstStyle/>
          <a:p>
            <a:r>
              <a:rPr lang="el-GR" smtClean="0">
                <a:solidFill>
                  <a:srgbClr val="464653"/>
                </a:solidFill>
              </a:rPr>
              <a:t>ΕΡΕΥΝΩ - ΔΗΜΙΟΥΡΓΩ - ΚΑΙΝΟΤΟΜΩ [23.7.2020]</a:t>
            </a:r>
            <a:endParaRPr lang="en-US" dirty="0">
              <a:solidFill>
                <a:srgbClr val="464653"/>
              </a:solidFill>
            </a:endParaRPr>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dirty="0">
              <a:solidFill>
                <a:srgbClr val="464653"/>
              </a:solidFill>
            </a:endParaRP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18931220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dirty="0">
              <a:solidFill>
                <a:srgbClr val="464653"/>
              </a:solidFill>
            </a:endParaRPr>
          </a:p>
        </p:txBody>
      </p:sp>
      <p:sp>
        <p:nvSpPr>
          <p:cNvPr id="6" name="Footer Placeholder 5"/>
          <p:cNvSpPr>
            <a:spLocks noGrp="1"/>
          </p:cNvSpPr>
          <p:nvPr>
            <p:ph type="ftr" sz="quarter" idx="11"/>
          </p:nvPr>
        </p:nvSpPr>
        <p:spPr/>
        <p:txBody>
          <a:bodyPr/>
          <a:lstStyle/>
          <a:p>
            <a:r>
              <a:rPr lang="el-GR" smtClean="0">
                <a:solidFill>
                  <a:srgbClr val="464653"/>
                </a:solidFill>
              </a:rPr>
              <a:t>ΕΡΕΥΝΩ - ΔΗΜΙΟΥΡΓΩ - ΚΑΙΝΟΤΟΜΩ [23.7.2020]</a:t>
            </a:r>
            <a:endParaRPr lang="en-US" dirty="0">
              <a:solidFill>
                <a:srgbClr val="464653"/>
              </a:solidFill>
            </a:endParaRPr>
          </a:p>
        </p:txBody>
      </p:sp>
      <p:sp>
        <p:nvSpPr>
          <p:cNvPr id="7" name="Slide Number Placeholder 6"/>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dirty="0">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442340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15616" y="152400"/>
            <a:ext cx="7571184" cy="990600"/>
          </a:xfrm>
        </p:spPr>
        <p:txBody>
          <a:bodyPr/>
          <a:lstStyle>
            <a:lvl1pPr>
              <a:defRPr baseline="0">
                <a:solidFill>
                  <a:srgbClr val="207A3C"/>
                </a:solidFill>
                <a:latin typeface="Calibri" pitchFamily="34" charset="0"/>
              </a:defRPr>
            </a:lvl1pPr>
          </a:lstStyle>
          <a:p>
            <a:r>
              <a:rPr kumimoji="0" lang="en-US" dirty="0" smtClean="0"/>
              <a:t>Click to edit Master title style</a:t>
            </a:r>
            <a:endParaRPr kumimoji="0" lang="en-US" dirty="0"/>
          </a:p>
        </p:txBody>
      </p:sp>
      <p:sp>
        <p:nvSpPr>
          <p:cNvPr id="5" name="Footer Placeholder 4"/>
          <p:cNvSpPr>
            <a:spLocks noGrp="1"/>
          </p:cNvSpPr>
          <p:nvPr>
            <p:ph type="ftr" sz="quarter" idx="11"/>
          </p:nvPr>
        </p:nvSpPr>
        <p:spPr>
          <a:xfrm>
            <a:off x="2495364" y="6367635"/>
            <a:ext cx="4153272" cy="288032"/>
          </a:xfrm>
        </p:spPr>
        <p:txBody>
          <a:bodyPr/>
          <a:lstStyle>
            <a:lvl1pPr algn="ctr">
              <a:defRPr sz="1400" b="1">
                <a:solidFill>
                  <a:srgbClr val="002060"/>
                </a:solidFill>
              </a:defRPr>
            </a:lvl1pPr>
          </a:lstStyle>
          <a:p>
            <a:r>
              <a:rPr lang="el-GR" smtClean="0"/>
              <a:t>ΕΡΕΥΝΩ - ΔΗΜΙΟΥΡΓΩ - ΚΑΙΝΟΤΟΜΩ [23.7.2020]</a:t>
            </a:r>
            <a:endParaRPr lang="en-US" dirty="0"/>
          </a:p>
        </p:txBody>
      </p:sp>
      <p:sp>
        <p:nvSpPr>
          <p:cNvPr id="6" name="Slide Number Placeholder 5"/>
          <p:cNvSpPr>
            <a:spLocks noGrp="1"/>
          </p:cNvSpPr>
          <p:nvPr>
            <p:ph type="sldNum" sz="quarter" idx="12"/>
          </p:nvPr>
        </p:nvSpPr>
        <p:spPr>
          <a:xfrm>
            <a:off x="8280273" y="6423025"/>
            <a:ext cx="455740" cy="365760"/>
          </a:xfrm>
        </p:spPr>
        <p:txBody>
          <a:bodyPr/>
          <a:lstStyle/>
          <a:p>
            <a:fld id="{EA7C8D44-3667-46F6-9772-CC52308E2A7F}" type="slidenum">
              <a:rPr lang="en-US" smtClean="0">
                <a:solidFill>
                  <a:srgbClr val="464653"/>
                </a:solidFill>
              </a:rPr>
              <a:pPr/>
              <a:t>‹#›</a:t>
            </a:fld>
            <a:endParaRPr lang="en-US" dirty="0">
              <a:solidFill>
                <a:srgbClr val="464653"/>
              </a:solidFill>
            </a:endParaRPr>
          </a:p>
        </p:txBody>
      </p:sp>
      <p:sp>
        <p:nvSpPr>
          <p:cNvPr id="8" name="Content Placeholder 7"/>
          <p:cNvSpPr>
            <a:spLocks noGrp="1"/>
          </p:cNvSpPr>
          <p:nvPr>
            <p:ph sz="quarter" idx="1"/>
          </p:nvPr>
        </p:nvSpPr>
        <p:spPr>
          <a:xfrm>
            <a:off x="457200" y="1628800"/>
            <a:ext cx="8229600" cy="4528160"/>
          </a:xfrm>
        </p:spPr>
        <p:txBody>
          <a:bodyPr/>
          <a:lstStyle>
            <a:lvl1pPr>
              <a:buClr>
                <a:srgbClr val="FF0000"/>
              </a:buClr>
              <a:defRPr baseline="0">
                <a:solidFill>
                  <a:srgbClr val="002060"/>
                </a:solidFill>
                <a:latin typeface="Calibri" pitchFamily="34" charset="0"/>
              </a:defRPr>
            </a:lvl1pPr>
            <a:lvl2pPr>
              <a:buClr>
                <a:srgbClr val="FF0000"/>
              </a:buClr>
              <a:defRPr baseline="0">
                <a:solidFill>
                  <a:srgbClr val="002060"/>
                </a:solidFill>
                <a:latin typeface="Calibri" pitchFamily="34" charset="0"/>
              </a:defRPr>
            </a:lvl2pPr>
            <a:lvl3pPr>
              <a:buClr>
                <a:srgbClr val="FF0000"/>
              </a:buClr>
              <a:defRPr baseline="0">
                <a:solidFill>
                  <a:srgbClr val="002060"/>
                </a:solidFill>
                <a:latin typeface="Calibri" pitchFamily="34" charset="0"/>
              </a:defRPr>
            </a:lvl3pPr>
            <a:lvl4pPr>
              <a:buClr>
                <a:srgbClr val="FF0000"/>
              </a:buClr>
              <a:defRPr baseline="0">
                <a:solidFill>
                  <a:srgbClr val="002060"/>
                </a:solidFill>
                <a:latin typeface="Calibri" pitchFamily="34" charset="0"/>
              </a:defRPr>
            </a:lvl4pPr>
            <a:lvl5pPr>
              <a:buClr>
                <a:srgbClr val="FF0000"/>
              </a:buClr>
              <a:defRPr baseline="0">
                <a:solidFill>
                  <a:srgbClr val="002060"/>
                </a:solidFill>
                <a:latin typeface="Calibri"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3" name="Ορθογώνιο 2"/>
          <p:cNvSpPr/>
          <p:nvPr userDrawn="1"/>
        </p:nvSpPr>
        <p:spPr>
          <a:xfrm>
            <a:off x="395536" y="6264372"/>
            <a:ext cx="360040" cy="404988"/>
          </a:xfrm>
          <a:prstGeom prst="rect">
            <a:avLst/>
          </a:prstGeom>
          <a:solidFill>
            <a:schemeClr val="bg1"/>
          </a:solidFill>
          <a:ln>
            <a:no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prstClr val="white"/>
              </a:solidFill>
            </a:endParaRPr>
          </a:p>
        </p:txBody>
      </p:sp>
      <p:pic>
        <p:nvPicPr>
          <p:cNvPr id="9"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6237312"/>
            <a:ext cx="1006599" cy="548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9193" y="0"/>
            <a:ext cx="1195387"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4607661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dirty="0">
              <a:solidFill>
                <a:srgbClr val="DDE9EC"/>
              </a:solidFill>
            </a:endParaRPr>
          </a:p>
        </p:txBody>
      </p:sp>
      <p:sp>
        <p:nvSpPr>
          <p:cNvPr id="6" name="Footer Placeholder 5"/>
          <p:cNvSpPr>
            <a:spLocks noGrp="1"/>
          </p:cNvSpPr>
          <p:nvPr>
            <p:ph type="ftr" sz="quarter" idx="11"/>
          </p:nvPr>
        </p:nvSpPr>
        <p:spPr/>
        <p:txBody>
          <a:bodyPr/>
          <a:lstStyle/>
          <a:p>
            <a:r>
              <a:rPr lang="el-GR" smtClean="0">
                <a:solidFill>
                  <a:srgbClr val="DDE9EC"/>
                </a:solidFill>
              </a:rPr>
              <a:t>ΕΡΕΥΝΩ - ΔΗΜΙΟΥΡΓΩ - ΚΑΙΝΟΤΟΜΩ [23.7.2020]</a:t>
            </a:r>
            <a:endParaRPr lang="en-US" dirty="0">
              <a:solidFill>
                <a:srgbClr val="DDE9EC"/>
              </a:solidFill>
            </a:endParaRPr>
          </a:p>
        </p:txBody>
      </p:sp>
      <p:sp>
        <p:nvSpPr>
          <p:cNvPr id="7" name="Slide Number Placeholder 6"/>
          <p:cNvSpPr>
            <a:spLocks noGrp="1"/>
          </p:cNvSpPr>
          <p:nvPr>
            <p:ph type="sldNum" sz="quarter" idx="12"/>
          </p:nvPr>
        </p:nvSpPr>
        <p:spPr/>
        <p:txBody>
          <a:bodyPr/>
          <a:lstStyle/>
          <a:p>
            <a:fld id="{EA7C8D44-3667-46F6-9772-CC52308E2A7F}" type="slidenum">
              <a:rPr lang="en-US" smtClean="0">
                <a:solidFill>
                  <a:srgbClr val="DDE9EC"/>
                </a:solidFill>
              </a:rPr>
              <a:pPr/>
              <a:t>‹#›</a:t>
            </a:fld>
            <a:endParaRPr lang="en-US" dirty="0">
              <a:solidFill>
                <a:srgbClr val="DDE9EC"/>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3618705624"/>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solidFill>
                <a:srgbClr val="464653"/>
              </a:solidFill>
            </a:endParaRPr>
          </a:p>
        </p:txBody>
      </p:sp>
      <p:sp>
        <p:nvSpPr>
          <p:cNvPr id="5" name="Footer Placeholder 4"/>
          <p:cNvSpPr>
            <a:spLocks noGrp="1"/>
          </p:cNvSpPr>
          <p:nvPr>
            <p:ph type="ftr" sz="quarter" idx="11"/>
          </p:nvPr>
        </p:nvSpPr>
        <p:spPr/>
        <p:txBody>
          <a:bodyPr/>
          <a:lstStyle/>
          <a:p>
            <a:r>
              <a:rPr lang="el-GR" smtClean="0">
                <a:solidFill>
                  <a:srgbClr val="464653"/>
                </a:solidFill>
              </a:rPr>
              <a:t>ΕΡΕΥΝΩ - ΔΗΜΙΟΥΡΓΩ - ΚΑΙΝΟΤΟΜΩ [23.7.2020]</a:t>
            </a:r>
            <a:endParaRPr lang="en-US" dirty="0">
              <a:solidFill>
                <a:srgbClr val="464653"/>
              </a:solidFill>
            </a:endParaRPr>
          </a:p>
        </p:txBody>
      </p:sp>
      <p:sp>
        <p:nvSpPr>
          <p:cNvPr id="6" name="Slide Number Placeholder 5"/>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dirty="0">
              <a:solidFill>
                <a:srgbClr val="464653"/>
              </a:solidFill>
            </a:endParaRPr>
          </a:p>
        </p:txBody>
      </p:sp>
    </p:spTree>
    <p:extLst>
      <p:ext uri="{BB962C8B-B14F-4D97-AF65-F5344CB8AC3E}">
        <p14:creationId xmlns:p14="http://schemas.microsoft.com/office/powerpoint/2010/main" val="1096759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solidFill>
                <a:srgbClr val="464653"/>
              </a:solidFill>
            </a:endParaRPr>
          </a:p>
        </p:txBody>
      </p:sp>
      <p:sp>
        <p:nvSpPr>
          <p:cNvPr id="5" name="Footer Placeholder 4"/>
          <p:cNvSpPr>
            <a:spLocks noGrp="1"/>
          </p:cNvSpPr>
          <p:nvPr>
            <p:ph type="ftr" sz="quarter" idx="11"/>
          </p:nvPr>
        </p:nvSpPr>
        <p:spPr/>
        <p:txBody>
          <a:bodyPr/>
          <a:lstStyle/>
          <a:p>
            <a:r>
              <a:rPr lang="el-GR" smtClean="0">
                <a:solidFill>
                  <a:srgbClr val="464653"/>
                </a:solidFill>
              </a:rPr>
              <a:t>ΕΡΕΥΝΩ - ΔΗΜΙΟΥΡΓΩ - ΚΑΙΝΟΤΟΜΩ [23.7.2020]</a:t>
            </a:r>
            <a:endParaRPr lang="en-US" dirty="0">
              <a:solidFill>
                <a:srgbClr val="464653"/>
              </a:solidFill>
            </a:endParaRPr>
          </a:p>
        </p:txBody>
      </p:sp>
      <p:sp>
        <p:nvSpPr>
          <p:cNvPr id="6" name="Slide Number Placeholder 5"/>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dirty="0">
              <a:solidFill>
                <a:srgbClr val="464653"/>
              </a:solidFill>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Tree>
    <p:extLst>
      <p:ext uri="{BB962C8B-B14F-4D97-AF65-F5344CB8AC3E}">
        <p14:creationId xmlns:p14="http://schemas.microsoft.com/office/powerpoint/2010/main" val="164188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75656" y="228600"/>
            <a:ext cx="7211144" cy="896144"/>
          </a:xfrm>
        </p:spPr>
        <p:txBody>
          <a:bodyPr/>
          <a:lstStyle>
            <a:lvl1pPr algn="r">
              <a:defRPr>
                <a:solidFill>
                  <a:srgbClr val="207A3C"/>
                </a:solidFill>
              </a:defRPr>
            </a:lvl1pPr>
          </a:lstStyle>
          <a:p>
            <a:r>
              <a:rPr kumimoji="0" lang="en-US" dirty="0" smtClean="0"/>
              <a:t>Click to edit Master title style</a:t>
            </a:r>
            <a:endParaRPr kumimoji="0" lang="en-US" dirty="0"/>
          </a:p>
        </p:txBody>
      </p:sp>
      <p:sp>
        <p:nvSpPr>
          <p:cNvPr id="6" name="Footer Placeholder 5"/>
          <p:cNvSpPr>
            <a:spLocks noGrp="1"/>
          </p:cNvSpPr>
          <p:nvPr>
            <p:ph type="ftr" sz="quarter" idx="11"/>
          </p:nvPr>
        </p:nvSpPr>
        <p:spPr/>
        <p:txBody>
          <a:bodyPr/>
          <a:lstStyle/>
          <a:p>
            <a:r>
              <a:rPr lang="el-GR" smtClean="0">
                <a:solidFill>
                  <a:srgbClr val="464653"/>
                </a:solidFill>
              </a:rPr>
              <a:t>ΕΡΕΥΝΩ - ΔΗΜΙΟΥΡΓΩ - ΚΑΙΝΟΤΟΜΩ [23.7.2020]</a:t>
            </a:r>
            <a:endParaRPr lang="en-US" dirty="0">
              <a:solidFill>
                <a:srgbClr val="464653"/>
              </a:solidFill>
            </a:endParaRPr>
          </a:p>
        </p:txBody>
      </p:sp>
      <p:sp>
        <p:nvSpPr>
          <p:cNvPr id="9" name="Content Placeholder 8"/>
          <p:cNvSpPr>
            <a:spLocks noGrp="1"/>
          </p:cNvSpPr>
          <p:nvPr>
            <p:ph sz="quarter" idx="1"/>
          </p:nvPr>
        </p:nvSpPr>
        <p:spPr>
          <a:xfrm>
            <a:off x="457200" y="1219200"/>
            <a:ext cx="4041648" cy="4937760"/>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1" name="Content Placeholder 10"/>
          <p:cNvSpPr>
            <a:spLocks noGrp="1"/>
          </p:cNvSpPr>
          <p:nvPr>
            <p:ph sz="quarter" idx="2"/>
          </p:nvPr>
        </p:nvSpPr>
        <p:spPr>
          <a:xfrm>
            <a:off x="4632198" y="1216152"/>
            <a:ext cx="4041648" cy="4937760"/>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10"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6237312"/>
            <a:ext cx="1006599" cy="548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Slide Number Placeholder 6"/>
          <p:cNvSpPr>
            <a:spLocks noGrp="1"/>
          </p:cNvSpPr>
          <p:nvPr>
            <p:ph type="sldNum" sz="quarter" idx="12"/>
          </p:nvPr>
        </p:nvSpPr>
        <p:spPr>
          <a:xfrm>
            <a:off x="6444208" y="6408550"/>
            <a:ext cx="2304256" cy="260810"/>
          </a:xfrm>
        </p:spPr>
        <p:txBody>
          <a:bodyPr/>
          <a:lstStyle>
            <a:lvl1pPr algn="r">
              <a:defRPr/>
            </a:lvl1pPr>
          </a:lstStyle>
          <a:p>
            <a:fld id="{EA7C8D44-3667-46F6-9772-CC52308E2A7F}" type="slidenum">
              <a:rPr lang="en-US" smtClean="0">
                <a:solidFill>
                  <a:srgbClr val="464653"/>
                </a:solidFill>
              </a:rPr>
              <a:pPr/>
              <a:t>‹#›</a:t>
            </a:fld>
            <a:endParaRPr lang="en-US" dirty="0">
              <a:solidFill>
                <a:srgbClr val="464653"/>
              </a:solidFill>
            </a:endParaRPr>
          </a:p>
        </p:txBody>
      </p:sp>
      <p:pic>
        <p:nvPicPr>
          <p:cNvPr id="3074"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284" y="0"/>
            <a:ext cx="1195387"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121865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endParaRPr lang="en-US" dirty="0">
              <a:solidFill>
                <a:srgbClr val="DDE9EC"/>
              </a:solidFill>
            </a:endParaRPr>
          </a:p>
        </p:txBody>
      </p:sp>
      <p:sp>
        <p:nvSpPr>
          <p:cNvPr id="5" name="Footer Placeholder 4"/>
          <p:cNvSpPr>
            <a:spLocks noGrp="1"/>
          </p:cNvSpPr>
          <p:nvPr>
            <p:ph type="ftr" sz="quarter" idx="11"/>
          </p:nvPr>
        </p:nvSpPr>
        <p:spPr>
          <a:xfrm>
            <a:off x="2898648" y="6355080"/>
            <a:ext cx="3474720" cy="365760"/>
          </a:xfrm>
        </p:spPr>
        <p:txBody>
          <a:bodyPr/>
          <a:lstStyle/>
          <a:p>
            <a:r>
              <a:rPr lang="el-GR" smtClean="0">
                <a:solidFill>
                  <a:srgbClr val="DDE9EC"/>
                </a:solidFill>
              </a:rPr>
              <a:t>ΕΡΕΥΝΩ - ΔΗΜΙΟΥΡΓΩ - ΚΑΙΝΟΤΟΜΩ [23.7.2020]</a:t>
            </a:r>
            <a:endParaRPr lang="en-US" dirty="0">
              <a:solidFill>
                <a:srgbClr val="DDE9EC"/>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EA7C8D44-3667-46F6-9772-CC52308E2A7F}" type="slidenum">
              <a:rPr lang="en-US" smtClean="0">
                <a:solidFill>
                  <a:srgbClr val="DDE9EC"/>
                </a:solidFill>
              </a:rPr>
              <a:pPr/>
              <a:t>‹#›</a:t>
            </a:fld>
            <a:endParaRPr lang="en-US" dirty="0">
              <a:solidFill>
                <a:srgbClr val="DDE9EC"/>
              </a:solidFill>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29159813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dirty="0">
              <a:solidFill>
                <a:srgbClr val="464653"/>
              </a:solidFill>
            </a:endParaRPr>
          </a:p>
        </p:txBody>
      </p:sp>
      <p:sp>
        <p:nvSpPr>
          <p:cNvPr id="8" name="Footer Placeholder 7"/>
          <p:cNvSpPr>
            <a:spLocks noGrp="1"/>
          </p:cNvSpPr>
          <p:nvPr>
            <p:ph type="ftr" sz="quarter" idx="11"/>
          </p:nvPr>
        </p:nvSpPr>
        <p:spPr/>
        <p:txBody>
          <a:bodyPr/>
          <a:lstStyle/>
          <a:p>
            <a:r>
              <a:rPr lang="el-GR" smtClean="0">
                <a:solidFill>
                  <a:srgbClr val="464653"/>
                </a:solidFill>
              </a:rPr>
              <a:t>ΕΡΕΥΝΩ - ΔΗΜΙΟΥΡΓΩ - ΚΑΙΝΟΤΟΜΩ [23.7.2020]</a:t>
            </a:r>
            <a:endParaRPr lang="en-US" dirty="0">
              <a:solidFill>
                <a:srgbClr val="464653"/>
              </a:solidFill>
            </a:endParaRPr>
          </a:p>
        </p:txBody>
      </p:sp>
      <p:sp>
        <p:nvSpPr>
          <p:cNvPr id="9" name="Slide Number Placeholder 8"/>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dirty="0">
              <a:solidFill>
                <a:srgbClr val="464653"/>
              </a:solidFill>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409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520" y="0"/>
            <a:ext cx="1195387"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995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dirty="0">
              <a:solidFill>
                <a:srgbClr val="464653"/>
              </a:solidFill>
            </a:endParaRPr>
          </a:p>
        </p:txBody>
      </p:sp>
      <p:sp>
        <p:nvSpPr>
          <p:cNvPr id="4" name="Footer Placeholder 3"/>
          <p:cNvSpPr>
            <a:spLocks noGrp="1"/>
          </p:cNvSpPr>
          <p:nvPr>
            <p:ph type="ftr" sz="quarter" idx="11"/>
          </p:nvPr>
        </p:nvSpPr>
        <p:spPr/>
        <p:txBody>
          <a:bodyPr/>
          <a:lstStyle/>
          <a:p>
            <a:r>
              <a:rPr lang="el-GR" smtClean="0">
                <a:solidFill>
                  <a:srgbClr val="464653"/>
                </a:solidFill>
              </a:rPr>
              <a:t>ΕΡΕΥΝΩ - ΔΗΜΙΟΥΡΓΩ - ΚΑΙΝΟΤΟΜΩ [23.7.2020]</a:t>
            </a:r>
            <a:endParaRPr lang="en-US" dirty="0">
              <a:solidFill>
                <a:srgbClr val="464653"/>
              </a:solidFill>
            </a:endParaRPr>
          </a:p>
        </p:txBody>
      </p:sp>
      <p:sp>
        <p:nvSpPr>
          <p:cNvPr id="5" name="Slide Number Placeholder 4"/>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dirty="0">
              <a:solidFill>
                <a:srgbClr val="464653"/>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pic>
        <p:nvPicPr>
          <p:cNvPr id="5122"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3327" y="116632"/>
            <a:ext cx="1195387"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5878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srgbClr val="464653"/>
              </a:solidFill>
            </a:endParaRPr>
          </a:p>
        </p:txBody>
      </p:sp>
      <p:sp>
        <p:nvSpPr>
          <p:cNvPr id="3" name="Footer Placeholder 2"/>
          <p:cNvSpPr>
            <a:spLocks noGrp="1"/>
          </p:cNvSpPr>
          <p:nvPr>
            <p:ph type="ftr" sz="quarter" idx="11"/>
          </p:nvPr>
        </p:nvSpPr>
        <p:spPr/>
        <p:txBody>
          <a:bodyPr/>
          <a:lstStyle/>
          <a:p>
            <a:r>
              <a:rPr lang="el-GR" smtClean="0">
                <a:solidFill>
                  <a:srgbClr val="464653"/>
                </a:solidFill>
              </a:rPr>
              <a:t>ΕΡΕΥΝΩ - ΔΗΜΙΟΥΡΓΩ - ΚΑΙΝΟΤΟΜΩ [23.7.2020]</a:t>
            </a:r>
            <a:endParaRPr lang="en-US" dirty="0">
              <a:solidFill>
                <a:srgbClr val="464653"/>
              </a:solidFill>
            </a:endParaRPr>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dirty="0">
              <a:solidFill>
                <a:srgbClr val="464653"/>
              </a:solidFill>
            </a:endParaRP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3658215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dirty="0">
              <a:solidFill>
                <a:srgbClr val="464653"/>
              </a:solidFill>
            </a:endParaRPr>
          </a:p>
        </p:txBody>
      </p:sp>
      <p:sp>
        <p:nvSpPr>
          <p:cNvPr id="6" name="Footer Placeholder 5"/>
          <p:cNvSpPr>
            <a:spLocks noGrp="1"/>
          </p:cNvSpPr>
          <p:nvPr>
            <p:ph type="ftr" sz="quarter" idx="11"/>
          </p:nvPr>
        </p:nvSpPr>
        <p:spPr/>
        <p:txBody>
          <a:bodyPr/>
          <a:lstStyle/>
          <a:p>
            <a:r>
              <a:rPr lang="el-GR" smtClean="0">
                <a:solidFill>
                  <a:srgbClr val="464653"/>
                </a:solidFill>
              </a:rPr>
              <a:t>ΕΡΕΥΝΩ - ΔΗΜΙΟΥΡΓΩ - ΚΑΙΝΟΤΟΜΩ [23.7.2020]</a:t>
            </a:r>
            <a:endParaRPr lang="en-US" dirty="0">
              <a:solidFill>
                <a:srgbClr val="464653"/>
              </a:solidFill>
            </a:endParaRPr>
          </a:p>
        </p:txBody>
      </p:sp>
      <p:sp>
        <p:nvSpPr>
          <p:cNvPr id="7" name="Slide Number Placeholder 6"/>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dirty="0">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19904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dirty="0">
              <a:solidFill>
                <a:srgbClr val="DDE9EC"/>
              </a:solidFill>
            </a:endParaRPr>
          </a:p>
        </p:txBody>
      </p:sp>
      <p:sp>
        <p:nvSpPr>
          <p:cNvPr id="6" name="Footer Placeholder 5"/>
          <p:cNvSpPr>
            <a:spLocks noGrp="1"/>
          </p:cNvSpPr>
          <p:nvPr>
            <p:ph type="ftr" sz="quarter" idx="11"/>
          </p:nvPr>
        </p:nvSpPr>
        <p:spPr/>
        <p:txBody>
          <a:bodyPr/>
          <a:lstStyle/>
          <a:p>
            <a:r>
              <a:rPr lang="el-GR" smtClean="0">
                <a:solidFill>
                  <a:srgbClr val="DDE9EC"/>
                </a:solidFill>
              </a:rPr>
              <a:t>ΕΡΕΥΝΩ - ΔΗΜΙΟΥΡΓΩ - ΚΑΙΝΟΤΟΜΩ [23.7.2020]</a:t>
            </a:r>
            <a:endParaRPr lang="en-US" dirty="0">
              <a:solidFill>
                <a:srgbClr val="DDE9EC"/>
              </a:solidFill>
            </a:endParaRPr>
          </a:p>
        </p:txBody>
      </p:sp>
      <p:sp>
        <p:nvSpPr>
          <p:cNvPr id="7" name="Slide Number Placeholder 6"/>
          <p:cNvSpPr>
            <a:spLocks noGrp="1"/>
          </p:cNvSpPr>
          <p:nvPr>
            <p:ph type="sldNum" sz="quarter" idx="12"/>
          </p:nvPr>
        </p:nvSpPr>
        <p:spPr/>
        <p:txBody>
          <a:bodyPr/>
          <a:lstStyle/>
          <a:p>
            <a:fld id="{EA7C8D44-3667-46F6-9772-CC52308E2A7F}" type="slidenum">
              <a:rPr lang="en-US" smtClean="0">
                <a:solidFill>
                  <a:srgbClr val="DDE9EC"/>
                </a:solidFill>
              </a:rPr>
              <a:pPr/>
              <a:t>‹#›</a:t>
            </a:fld>
            <a:endParaRPr lang="en-US" dirty="0">
              <a:solidFill>
                <a:srgbClr val="DDE9EC"/>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3933619153"/>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endParaRPr lang="en-US" dirty="0">
              <a:solidFill>
                <a:srgbClr val="464653"/>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el-GR" smtClean="0">
                <a:solidFill>
                  <a:srgbClr val="464653"/>
                </a:solidFill>
              </a:rPr>
              <a:t>ΕΡΕΥΝΩ - ΔΗΜΙΟΥΡΓΩ - ΚΑΙΝΟΤΟΜΩ [23.7.2020]</a:t>
            </a:r>
            <a:endParaRPr lang="en-US" dirty="0">
              <a:solidFill>
                <a:srgbClr val="464653"/>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A7C8D44-3667-46F6-9772-CC52308E2A7F}" type="slidenum">
              <a:rPr lang="en-US" smtClean="0">
                <a:solidFill>
                  <a:srgbClr val="464653"/>
                </a:solidFill>
              </a:rPr>
              <a:pPr/>
              <a:t>‹#›</a:t>
            </a:fld>
            <a:endParaRPr lang="en-US" sz="1600" dirty="0">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38132824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rtl="0" eaLnBrk="1" latinLnBrk="0" hangingPunct="1">
        <a:spcBef>
          <a:spcPct val="0"/>
        </a:spcBef>
        <a:buNone/>
        <a:defRPr kumimoji="0" sz="3200" kern="1200">
          <a:solidFill>
            <a:schemeClr val="tx2"/>
          </a:solidFill>
          <a:latin typeface="Calibri" pitchFamily="34" charset="0"/>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endParaRPr lang="en-US" dirty="0">
              <a:solidFill>
                <a:srgbClr val="464653"/>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el-GR" smtClean="0">
                <a:solidFill>
                  <a:srgbClr val="464653"/>
                </a:solidFill>
              </a:rPr>
              <a:t>ΕΡΕΥΝΩ - ΔΗΜΙΟΥΡΓΩ - ΚΑΙΝΟΤΟΜΩ [23.7.2020]</a:t>
            </a:r>
            <a:endParaRPr lang="en-US" dirty="0">
              <a:solidFill>
                <a:srgbClr val="464653"/>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A7C8D44-3667-46F6-9772-CC52308E2A7F}" type="slidenum">
              <a:rPr lang="en-US" smtClean="0">
                <a:solidFill>
                  <a:srgbClr val="464653"/>
                </a:solidFill>
              </a:rPr>
              <a:pPr/>
              <a:t>‹#›</a:t>
            </a:fld>
            <a:endParaRPr lang="en-US" sz="1600" dirty="0">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Tree>
    <p:extLst>
      <p:ext uri="{BB962C8B-B14F-4D97-AF65-F5344CB8AC3E}">
        <p14:creationId xmlns:p14="http://schemas.microsoft.com/office/powerpoint/2010/main" val="12185988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dt="0"/>
  <p:txStyles>
    <p:titleStyle>
      <a:lvl1pPr algn="l" rtl="0" eaLnBrk="1" latinLnBrk="0" hangingPunct="1">
        <a:spcBef>
          <a:spcPct val="0"/>
        </a:spcBef>
        <a:buNone/>
        <a:defRPr kumimoji="0" sz="3200" kern="1200">
          <a:solidFill>
            <a:schemeClr val="tx2"/>
          </a:solidFill>
          <a:latin typeface="Calibri" pitchFamily="34" charset="0"/>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219200" y="2420888"/>
            <a:ext cx="6858000" cy="1172701"/>
          </a:xfrm>
        </p:spPr>
        <p:txBody>
          <a:bodyPr>
            <a:normAutofit fontScale="90000"/>
          </a:bodyPr>
          <a:lstStyle/>
          <a:p>
            <a:pPr algn="ctr"/>
            <a:r>
              <a:rPr lang="el-GR" sz="2700" dirty="0">
                <a:solidFill>
                  <a:srgbClr val="002060"/>
                </a:solidFill>
              </a:rPr>
              <a:t>Ενιαία Δράση Κρατικών Ενισχύσεων έργων ΕΤΑΚ</a:t>
            </a:r>
            <a:r>
              <a:rPr lang="en-US" b="1" dirty="0">
                <a:solidFill>
                  <a:srgbClr val="008000"/>
                </a:solidFill>
              </a:rPr>
              <a:t/>
            </a:r>
            <a:br>
              <a:rPr lang="en-US" b="1" dirty="0">
                <a:solidFill>
                  <a:srgbClr val="008000"/>
                </a:solidFill>
              </a:rPr>
            </a:br>
            <a:r>
              <a:rPr lang="el-GR" sz="3100" b="1" dirty="0">
                <a:solidFill>
                  <a:srgbClr val="008000"/>
                </a:solidFill>
              </a:rPr>
              <a:t>ΕΡΕΥΝΩ – ΔΗΜΙΟΥΡΓΩ – </a:t>
            </a:r>
            <a:r>
              <a:rPr lang="el-GR" sz="3100" b="1" dirty="0" smtClean="0">
                <a:solidFill>
                  <a:srgbClr val="008000"/>
                </a:solidFill>
              </a:rPr>
              <a:t>ΚΑΙΝΟΤΟΜΩ</a:t>
            </a:r>
            <a:br>
              <a:rPr lang="el-GR" sz="3100" b="1" dirty="0" smtClean="0">
                <a:solidFill>
                  <a:srgbClr val="008000"/>
                </a:solidFill>
              </a:rPr>
            </a:br>
            <a:r>
              <a:rPr lang="el-GR" sz="3100" b="1" dirty="0" smtClean="0">
                <a:solidFill>
                  <a:srgbClr val="008000"/>
                </a:solidFill>
              </a:rPr>
              <a:t>Α΄ και Β΄ κύκλος, </a:t>
            </a:r>
            <a:r>
              <a:rPr lang="en-US" sz="2800" b="1" dirty="0">
                <a:solidFill>
                  <a:srgbClr val="FF0000"/>
                </a:solidFill>
              </a:rPr>
              <a:t>Status </a:t>
            </a:r>
            <a:r>
              <a:rPr lang="en-US" sz="2800" b="1" dirty="0" smtClean="0">
                <a:solidFill>
                  <a:srgbClr val="FF0000"/>
                </a:solidFill>
              </a:rPr>
              <a:t>report </a:t>
            </a:r>
            <a:endParaRPr lang="el-GR" sz="3100" dirty="0">
              <a:solidFill>
                <a:srgbClr val="002060"/>
              </a:solidFill>
            </a:endParaRPr>
          </a:p>
        </p:txBody>
      </p:sp>
      <p:sp>
        <p:nvSpPr>
          <p:cNvPr id="3" name="Υπότιτλος 2"/>
          <p:cNvSpPr>
            <a:spLocks noGrp="1"/>
          </p:cNvSpPr>
          <p:nvPr>
            <p:ph type="subTitle" idx="1"/>
          </p:nvPr>
        </p:nvSpPr>
        <p:spPr/>
        <p:txBody>
          <a:bodyPr>
            <a:noAutofit/>
          </a:bodyPr>
          <a:lstStyle/>
          <a:p>
            <a:r>
              <a:rPr lang="el-GR" sz="1800" b="1" dirty="0" smtClean="0">
                <a:solidFill>
                  <a:srgbClr val="FF0000"/>
                </a:solidFill>
                <a:latin typeface="Calibri" panose="020F0502020204030204" pitchFamily="34" charset="0"/>
              </a:rPr>
              <a:t>74</a:t>
            </a:r>
            <a:r>
              <a:rPr lang="el-GR" sz="1800" b="1" baseline="30000" dirty="0" smtClean="0">
                <a:solidFill>
                  <a:srgbClr val="FF0000"/>
                </a:solidFill>
                <a:latin typeface="Calibri" panose="020F0502020204030204" pitchFamily="34" charset="0"/>
              </a:rPr>
              <a:t>η</a:t>
            </a:r>
            <a:r>
              <a:rPr lang="el-GR" sz="1800" b="1" dirty="0" smtClean="0">
                <a:solidFill>
                  <a:srgbClr val="FF0000"/>
                </a:solidFill>
              </a:rPr>
              <a:t> </a:t>
            </a:r>
            <a:r>
              <a:rPr lang="el-GR" sz="1800" b="1" dirty="0">
                <a:solidFill>
                  <a:srgbClr val="FF0000"/>
                </a:solidFill>
              </a:rPr>
              <a:t>Σύνοδος Συνάντηση Προϊσταμένων Μ.Ο.Δ.Υ. των Ε.Λ.Κ.Ε. των Ελληνικών </a:t>
            </a:r>
            <a:r>
              <a:rPr lang="el-GR" sz="1800" b="1" dirty="0" smtClean="0">
                <a:solidFill>
                  <a:srgbClr val="FF0000"/>
                </a:solidFill>
              </a:rPr>
              <a:t>Πανεπιστημίων, 23.7.2020</a:t>
            </a:r>
            <a:endParaRPr lang="el-GR" sz="1800" b="1" dirty="0">
              <a:solidFill>
                <a:srgbClr val="FF0000"/>
              </a:solidFill>
              <a:latin typeface="Calibri" panose="020F0502020204030204" pitchFamily="34" charset="0"/>
            </a:endParaRPr>
          </a:p>
        </p:txBody>
      </p:sp>
      <p:sp>
        <p:nvSpPr>
          <p:cNvPr id="4" name="TextBox 3"/>
          <p:cNvSpPr txBox="1"/>
          <p:nvPr/>
        </p:nvSpPr>
        <p:spPr>
          <a:xfrm>
            <a:off x="2123728" y="4022844"/>
            <a:ext cx="5472608" cy="584775"/>
          </a:xfrm>
          <a:prstGeom prst="rect">
            <a:avLst/>
          </a:prstGeom>
          <a:noFill/>
        </p:spPr>
        <p:txBody>
          <a:bodyPr wrap="square" rtlCol="0">
            <a:spAutoFit/>
          </a:bodyPr>
          <a:lstStyle/>
          <a:p>
            <a:pPr algn="ctr"/>
            <a:r>
              <a:rPr lang="el-GR" sz="1600" dirty="0" err="1">
                <a:solidFill>
                  <a:srgbClr val="002060"/>
                </a:solidFill>
              </a:rPr>
              <a:t>Λέλα</a:t>
            </a:r>
            <a:r>
              <a:rPr lang="el-GR" sz="1600" dirty="0">
                <a:solidFill>
                  <a:srgbClr val="002060"/>
                </a:solidFill>
              </a:rPr>
              <a:t> Πουλακάκη, Προϊσταμένη ΕΥΔΕ </a:t>
            </a:r>
            <a:r>
              <a:rPr lang="el-GR" sz="1600" dirty="0" smtClean="0">
                <a:solidFill>
                  <a:srgbClr val="002060"/>
                </a:solidFill>
              </a:rPr>
              <a:t>ΕΤΑΚ</a:t>
            </a:r>
            <a:endParaRPr lang="en-US" sz="1600" dirty="0" smtClean="0">
              <a:solidFill>
                <a:srgbClr val="002060"/>
              </a:solidFill>
            </a:endParaRPr>
          </a:p>
          <a:p>
            <a:pPr algn="ctr"/>
            <a:r>
              <a:rPr lang="el-GR" sz="1600" dirty="0" smtClean="0">
                <a:solidFill>
                  <a:srgbClr val="002060"/>
                </a:solidFill>
              </a:rPr>
              <a:t>Έφη </a:t>
            </a:r>
            <a:r>
              <a:rPr lang="el-GR" sz="1600" dirty="0" err="1" smtClean="0">
                <a:solidFill>
                  <a:srgbClr val="002060"/>
                </a:solidFill>
              </a:rPr>
              <a:t>Πάλλη</a:t>
            </a:r>
            <a:r>
              <a:rPr lang="el-GR" sz="1600" dirty="0" smtClean="0">
                <a:solidFill>
                  <a:srgbClr val="002060"/>
                </a:solidFill>
              </a:rPr>
              <a:t>, Προϊσταμένη Μονάδας Β3</a:t>
            </a:r>
            <a:endParaRPr lang="el-GR" sz="1600" dirty="0">
              <a:solidFill>
                <a:srgbClr val="002060"/>
              </a:solidFill>
            </a:endParaRPr>
          </a:p>
        </p:txBody>
      </p:sp>
    </p:spTree>
    <p:extLst>
      <p:ext uri="{BB962C8B-B14F-4D97-AF65-F5344CB8AC3E}">
        <p14:creationId xmlns:p14="http://schemas.microsoft.com/office/powerpoint/2010/main" val="35090440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l-GR" dirty="0" smtClean="0"/>
              <a:t>Προβλήματα λόγω </a:t>
            </a:r>
            <a:r>
              <a:rPr lang="en-US" dirty="0" smtClean="0"/>
              <a:t>COVID-19</a:t>
            </a:r>
            <a:endParaRPr lang="en-US"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10</a:t>
            </a:fld>
            <a:endParaRPr lang="en-US" dirty="0">
              <a:solidFill>
                <a:srgbClr val="464653"/>
              </a:solidFill>
            </a:endParaRPr>
          </a:p>
        </p:txBody>
      </p:sp>
      <p:sp>
        <p:nvSpPr>
          <p:cNvPr id="5" name="Content Placeholder 4"/>
          <p:cNvSpPr>
            <a:spLocks noGrp="1"/>
          </p:cNvSpPr>
          <p:nvPr>
            <p:ph sz="quarter" idx="1"/>
          </p:nvPr>
        </p:nvSpPr>
        <p:spPr>
          <a:xfrm>
            <a:off x="457200" y="1628800"/>
            <a:ext cx="8435280" cy="4528160"/>
          </a:xfrm>
        </p:spPr>
        <p:txBody>
          <a:bodyPr>
            <a:normAutofit lnSpcReduction="10000"/>
          </a:bodyPr>
          <a:lstStyle/>
          <a:p>
            <a:pPr>
              <a:buSzPct val="100000"/>
              <a:buFont typeface="Wingdings" pitchFamily="2" charset="2"/>
              <a:buChar char=""/>
            </a:pPr>
            <a:r>
              <a:rPr lang="el-GR" dirty="0"/>
              <a:t>Προβλήματα ρευστότητας στις επιχειρήσεις</a:t>
            </a:r>
          </a:p>
          <a:p>
            <a:pPr>
              <a:buSzPct val="100000"/>
              <a:buFont typeface="Wingdings" pitchFamily="2" charset="2"/>
              <a:buChar char=""/>
            </a:pPr>
            <a:r>
              <a:rPr lang="el-GR" dirty="0" smtClean="0"/>
              <a:t>Καθυστερήσεις: </a:t>
            </a:r>
          </a:p>
          <a:p>
            <a:pPr lvl="1">
              <a:buSzPct val="100000"/>
              <a:buFont typeface="Wingdings" pitchFamily="2" charset="2"/>
              <a:buChar char=""/>
            </a:pPr>
            <a:r>
              <a:rPr lang="el-GR" dirty="0" smtClean="0"/>
              <a:t>στην υλοποίηση των έργων λόγω </a:t>
            </a:r>
            <a:r>
              <a:rPr lang="en-US" dirty="0" smtClean="0"/>
              <a:t>lockdown</a:t>
            </a:r>
          </a:p>
          <a:p>
            <a:pPr lvl="1">
              <a:buSzPct val="100000"/>
              <a:buFont typeface="Wingdings" pitchFamily="2" charset="2"/>
              <a:buChar char=""/>
            </a:pPr>
            <a:r>
              <a:rPr lang="el-GR" dirty="0" smtClean="0"/>
              <a:t>στις διαδικασίες διενέργειας και ολοκλήρωσης διαγωνισμών δημοσίων συμβάσεων</a:t>
            </a:r>
          </a:p>
          <a:p>
            <a:pPr lvl="1">
              <a:buSzPct val="100000"/>
              <a:buFont typeface="Wingdings" pitchFamily="2" charset="2"/>
              <a:buChar char=""/>
            </a:pPr>
            <a:r>
              <a:rPr lang="el-GR" dirty="0"/>
              <a:t>σ</a:t>
            </a:r>
            <a:r>
              <a:rPr lang="el-GR" dirty="0" smtClean="0"/>
              <a:t>τις προκηρύξεις θέσεων εργασίας</a:t>
            </a:r>
          </a:p>
          <a:p>
            <a:pPr lvl="1">
              <a:buSzPct val="100000"/>
              <a:buFont typeface="Wingdings" pitchFamily="2" charset="2"/>
              <a:buChar char=""/>
            </a:pPr>
            <a:r>
              <a:rPr lang="el-GR" dirty="0" smtClean="0"/>
              <a:t>στην παραλαβή εξοπλισμού και αναλωσίμων λόγω κλειστών συνόρων</a:t>
            </a:r>
          </a:p>
          <a:p>
            <a:pPr>
              <a:buSzPct val="100000"/>
              <a:buFont typeface="Wingdings" pitchFamily="2" charset="2"/>
              <a:buChar char=""/>
            </a:pPr>
            <a:r>
              <a:rPr lang="el-GR" dirty="0" smtClean="0"/>
              <a:t>Παραιτήσεις  και αντικαταστάσεις δικαιούχων </a:t>
            </a:r>
          </a:p>
          <a:p>
            <a:pPr>
              <a:buSzPct val="100000"/>
              <a:buFont typeface="Wingdings" pitchFamily="2" charset="2"/>
              <a:buChar char=""/>
            </a:pPr>
            <a:r>
              <a:rPr lang="el-GR" dirty="0" smtClean="0"/>
              <a:t>Αιτήματα για παράταση και </a:t>
            </a:r>
            <a:r>
              <a:rPr lang="el-GR" smtClean="0"/>
              <a:t>τροποποιήσεις χρονοδιαγραμμάτων </a:t>
            </a:r>
            <a:r>
              <a:rPr lang="el-GR" dirty="0" smtClean="0"/>
              <a:t>υλοποίησης</a:t>
            </a:r>
            <a:endParaRPr lang="en-US" dirty="0"/>
          </a:p>
        </p:txBody>
      </p:sp>
    </p:spTree>
    <p:extLst>
      <p:ext uri="{BB962C8B-B14F-4D97-AF65-F5344CB8AC3E}">
        <p14:creationId xmlns:p14="http://schemas.microsoft.com/office/powerpoint/2010/main" val="15493247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Νέα και ενδιαφέροντα</a:t>
            </a:r>
            <a:endParaRPr lang="en-US"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11</a:t>
            </a:fld>
            <a:endParaRPr lang="en-US" dirty="0">
              <a:solidFill>
                <a:srgbClr val="464653"/>
              </a:solidFill>
            </a:endParaRPr>
          </a:p>
        </p:txBody>
      </p:sp>
      <p:sp>
        <p:nvSpPr>
          <p:cNvPr id="5" name="Content Placeholder 4"/>
          <p:cNvSpPr>
            <a:spLocks noGrp="1"/>
          </p:cNvSpPr>
          <p:nvPr>
            <p:ph sz="quarter" idx="1"/>
          </p:nvPr>
        </p:nvSpPr>
        <p:spPr>
          <a:xfrm>
            <a:off x="457200" y="1484784"/>
            <a:ext cx="8229600" cy="4672176"/>
          </a:xfrm>
        </p:spPr>
        <p:txBody>
          <a:bodyPr>
            <a:normAutofit/>
          </a:bodyPr>
          <a:lstStyle/>
          <a:p>
            <a:r>
              <a:rPr lang="el-GR" dirty="0" smtClean="0"/>
              <a:t>Μέχρι τέλος Ιουλίου,  η έκδοση της 18</a:t>
            </a:r>
            <a:r>
              <a:rPr lang="el-GR" baseline="30000" dirty="0" smtClean="0"/>
              <a:t>ης</a:t>
            </a:r>
            <a:r>
              <a:rPr lang="el-GR" dirty="0" smtClean="0"/>
              <a:t> τροποποίησης της απόφασης ένταξης με ένταξη νέων έργων του Β΄ κύκλου</a:t>
            </a:r>
          </a:p>
          <a:p>
            <a:r>
              <a:rPr lang="el-GR" dirty="0" smtClean="0"/>
              <a:t>Η ΕΥΔΕ ΕΤΑΚ θα καταχωρήσει  στο ΠΣΚΕ τα δεδομένα των αιτημάτων επαλήθευσης και των πιστοποιήσεων που θα έχουν ολοκληρωθεί, μέχρι να υλοποιηθεί πλήρως το αντίστοιχο υποσύστημα στην παραγωγική βάση. </a:t>
            </a:r>
          </a:p>
          <a:p>
            <a:r>
              <a:rPr lang="el-GR" dirty="0" smtClean="0"/>
              <a:t>7</a:t>
            </a:r>
            <a:r>
              <a:rPr lang="el-GR" baseline="30000" dirty="0" smtClean="0"/>
              <a:t>η</a:t>
            </a:r>
            <a:r>
              <a:rPr lang="el-GR" dirty="0" smtClean="0"/>
              <a:t> </a:t>
            </a:r>
            <a:r>
              <a:rPr lang="el-GR" dirty="0"/>
              <a:t>τροποποίηση της αναλυτικής πρόσκλησης – απλουστεύσεις =&gt; έχει υποβληθεί στην ΕΥΔ </a:t>
            </a:r>
            <a:r>
              <a:rPr lang="el-GR" dirty="0" err="1"/>
              <a:t>ΕΠΑνΕΚ</a:t>
            </a:r>
            <a:r>
              <a:rPr lang="el-GR" dirty="0"/>
              <a:t> σε </a:t>
            </a:r>
            <a:r>
              <a:rPr lang="el-GR" dirty="0" smtClean="0"/>
              <a:t>ΣΧΕΔΙΟ</a:t>
            </a:r>
            <a:endParaRPr lang="en-US" dirty="0"/>
          </a:p>
        </p:txBody>
      </p:sp>
    </p:spTree>
    <p:extLst>
      <p:ext uri="{BB962C8B-B14F-4D97-AF65-F5344CB8AC3E}">
        <p14:creationId xmlns:p14="http://schemas.microsoft.com/office/powerpoint/2010/main" val="12517024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12</a:t>
            </a:fld>
            <a:endParaRPr lang="en-US" dirty="0">
              <a:solidFill>
                <a:srgbClr val="464653"/>
              </a:solidFill>
            </a:endParaRPr>
          </a:p>
        </p:txBody>
      </p:sp>
      <p:sp>
        <p:nvSpPr>
          <p:cNvPr id="5" name="Content Placeholder 4"/>
          <p:cNvSpPr>
            <a:spLocks noGrp="1"/>
          </p:cNvSpPr>
          <p:nvPr>
            <p:ph sz="quarter" idx="1"/>
          </p:nvPr>
        </p:nvSpPr>
        <p:spPr/>
        <p:txBody>
          <a:bodyPr/>
          <a:lstStyle/>
          <a:p>
            <a:pPr algn="ctr"/>
            <a:endParaRPr lang="el-GR" dirty="0" smtClean="0"/>
          </a:p>
          <a:p>
            <a:pPr marL="0" indent="0" algn="ctr">
              <a:buNone/>
            </a:pPr>
            <a:r>
              <a:rPr lang="el-GR" sz="2800" dirty="0" smtClean="0">
                <a:solidFill>
                  <a:srgbClr val="FF0000"/>
                </a:solidFill>
              </a:rPr>
              <a:t>Συνήθη </a:t>
            </a:r>
            <a:r>
              <a:rPr lang="el-GR" sz="2800" dirty="0">
                <a:solidFill>
                  <a:srgbClr val="FF0000"/>
                </a:solidFill>
              </a:rPr>
              <a:t>λάθη  και προβλήματα </a:t>
            </a:r>
            <a:endParaRPr lang="el-GR" sz="2800" dirty="0" smtClean="0">
              <a:solidFill>
                <a:srgbClr val="FF0000"/>
              </a:solidFill>
            </a:endParaRPr>
          </a:p>
          <a:p>
            <a:pPr marL="0" indent="0" algn="ctr">
              <a:buNone/>
            </a:pPr>
            <a:r>
              <a:rPr lang="el-GR" sz="2800" dirty="0" smtClean="0">
                <a:solidFill>
                  <a:srgbClr val="FF0000"/>
                </a:solidFill>
              </a:rPr>
              <a:t>που </a:t>
            </a:r>
            <a:r>
              <a:rPr lang="el-GR" sz="2800" dirty="0">
                <a:solidFill>
                  <a:srgbClr val="FF0000"/>
                </a:solidFill>
              </a:rPr>
              <a:t>εμφανίζονται στα αιτήματα επαλήθευσης φυσικού και οικονομικού αντικειμένου των έργων της δράσης </a:t>
            </a:r>
            <a:endParaRPr lang="el-GR" sz="2800" dirty="0" smtClean="0">
              <a:solidFill>
                <a:srgbClr val="FF0000"/>
              </a:solidFill>
            </a:endParaRPr>
          </a:p>
          <a:p>
            <a:pPr marL="0" indent="0" algn="ctr">
              <a:buNone/>
            </a:pPr>
            <a:r>
              <a:rPr lang="el-GR" sz="2800" dirty="0" smtClean="0">
                <a:solidFill>
                  <a:srgbClr val="FF0000"/>
                </a:solidFill>
              </a:rPr>
              <a:t>ΕΡΕΥΝΩ </a:t>
            </a:r>
            <a:r>
              <a:rPr lang="el-GR" sz="2800" dirty="0">
                <a:solidFill>
                  <a:srgbClr val="FF0000"/>
                </a:solidFill>
              </a:rPr>
              <a:t>– ΔΗΜΙΟΥΡΓΩ – ΚΑΙΝΟΤΟΜΩ</a:t>
            </a:r>
          </a:p>
          <a:p>
            <a:pPr marL="0" indent="0">
              <a:buNone/>
            </a:pPr>
            <a:endParaRPr lang="en-US" dirty="0"/>
          </a:p>
        </p:txBody>
      </p:sp>
    </p:spTree>
    <p:extLst>
      <p:ext uri="{BB962C8B-B14F-4D97-AF65-F5344CB8AC3E}">
        <p14:creationId xmlns:p14="http://schemas.microsoft.com/office/powerpoint/2010/main" val="263121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l-GR" dirty="0"/>
              <a:t>Συνήθη </a:t>
            </a:r>
            <a:r>
              <a:rPr lang="el-GR" dirty="0" smtClean="0"/>
              <a:t>λάθη και προβλήματα </a:t>
            </a:r>
            <a:br>
              <a:rPr lang="el-GR" dirty="0" smtClean="0"/>
            </a:br>
            <a:r>
              <a:rPr lang="el-GR" dirty="0" smtClean="0"/>
              <a:t>στα αιτήματα επαλήθευσης [1] </a:t>
            </a:r>
            <a:endParaRPr lang="en-US"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13</a:t>
            </a:fld>
            <a:endParaRPr lang="en-US" dirty="0">
              <a:solidFill>
                <a:srgbClr val="464653"/>
              </a:solidFill>
            </a:endParaRPr>
          </a:p>
        </p:txBody>
      </p:sp>
      <p:sp>
        <p:nvSpPr>
          <p:cNvPr id="5" name="Content Placeholder 4"/>
          <p:cNvSpPr>
            <a:spLocks noGrp="1"/>
          </p:cNvSpPr>
          <p:nvPr>
            <p:ph sz="quarter" idx="1"/>
          </p:nvPr>
        </p:nvSpPr>
        <p:spPr>
          <a:xfrm>
            <a:off x="457200" y="1484784"/>
            <a:ext cx="8229600" cy="4672176"/>
          </a:xfrm>
        </p:spPr>
        <p:txBody>
          <a:bodyPr>
            <a:normAutofit fontScale="77500" lnSpcReduction="20000"/>
          </a:bodyPr>
          <a:lstStyle/>
          <a:p>
            <a:pPr marL="411480" indent="-457200">
              <a:lnSpc>
                <a:spcPct val="115000"/>
              </a:lnSpc>
              <a:spcAft>
                <a:spcPts val="600"/>
              </a:spcAft>
              <a:buSzPct val="100000"/>
              <a:buFont typeface="Webdings" pitchFamily="18" charset="2"/>
              <a:buChar char=""/>
            </a:pPr>
            <a:r>
              <a:rPr lang="el-GR" sz="2800" dirty="0"/>
              <a:t>Όταν η ΕΥΔΕ ΕΤΑΚ ζητά συμπληρωματικά στοιχεία ή έγγραφα ή δικαιολογητικά σχετικά με ένα αίτημα επαλήθευσης, πολύ συχνά παρατηρείται καθυστέρηση αποστολής ή ελλιπής αποστολή στοιχείων, που οδηγεί σε επιπρόσθετες καθυστερήσεις στην επαλήθευση ιδίως του οικονομικού αντικειμένου του έργου και επηρεάζει αρνητικά όλους τους </a:t>
            </a:r>
            <a:r>
              <a:rPr lang="el-GR" sz="2800" dirty="0" err="1"/>
              <a:t>συνδικαιούχους</a:t>
            </a:r>
            <a:r>
              <a:rPr lang="el-GR" sz="2800" dirty="0"/>
              <a:t> για τα συνεργατικά έργα</a:t>
            </a:r>
            <a:r>
              <a:rPr lang="el-GR" sz="2800" dirty="0" smtClean="0"/>
              <a:t>.</a:t>
            </a:r>
          </a:p>
          <a:p>
            <a:pPr marL="411480" indent="-457200">
              <a:lnSpc>
                <a:spcPct val="115000"/>
              </a:lnSpc>
              <a:spcAft>
                <a:spcPts val="600"/>
              </a:spcAft>
              <a:buSzPct val="100000"/>
              <a:buFont typeface="Webdings" pitchFamily="18" charset="2"/>
              <a:buChar char=""/>
            </a:pPr>
            <a:r>
              <a:rPr lang="el-GR" sz="2800" dirty="0" smtClean="0">
                <a:latin typeface="Calibri"/>
                <a:ea typeface="Calibri"/>
              </a:rPr>
              <a:t>Η </a:t>
            </a:r>
            <a:r>
              <a:rPr lang="el-GR" sz="2800" dirty="0">
                <a:latin typeface="Calibri"/>
                <a:ea typeface="Calibri"/>
              </a:rPr>
              <a:t>πιστοποίηση αφορά στο σύνολο της προόδου του έργου, </a:t>
            </a:r>
            <a:endParaRPr lang="el-GR" sz="2800" dirty="0" smtClean="0">
              <a:latin typeface="Calibri"/>
              <a:ea typeface="Calibri"/>
            </a:endParaRPr>
          </a:p>
          <a:p>
            <a:pPr marL="571500" lvl="1" indent="-342900">
              <a:lnSpc>
                <a:spcPct val="115000"/>
              </a:lnSpc>
              <a:spcAft>
                <a:spcPts val="600"/>
              </a:spcAft>
              <a:buSzPct val="100000"/>
              <a:buFont typeface="Webdings" pitchFamily="18" charset="2"/>
              <a:buChar char=""/>
            </a:pPr>
            <a:r>
              <a:rPr lang="el-GR" sz="2500" dirty="0" smtClean="0">
                <a:latin typeface="Calibri"/>
                <a:ea typeface="Calibri"/>
              </a:rPr>
              <a:t>ελλείψεις </a:t>
            </a:r>
            <a:r>
              <a:rPr lang="el-GR" sz="2500" dirty="0">
                <a:latin typeface="Calibri"/>
                <a:ea typeface="Calibri"/>
              </a:rPr>
              <a:t>από έναν </a:t>
            </a:r>
            <a:r>
              <a:rPr lang="el-GR" sz="2500" dirty="0" err="1">
                <a:latin typeface="Calibri"/>
                <a:ea typeface="Calibri"/>
              </a:rPr>
              <a:t>συνδικαιούχο</a:t>
            </a:r>
            <a:r>
              <a:rPr lang="el-GR" sz="2500" dirty="0">
                <a:latin typeface="Calibri"/>
                <a:ea typeface="Calibri"/>
              </a:rPr>
              <a:t>, </a:t>
            </a:r>
            <a:r>
              <a:rPr lang="el-GR" sz="2500" dirty="0" smtClean="0">
                <a:latin typeface="Calibri"/>
                <a:ea typeface="Calibri"/>
              </a:rPr>
              <a:t>επιφέρουν </a:t>
            </a:r>
            <a:r>
              <a:rPr lang="el-GR" sz="2500" dirty="0">
                <a:latin typeface="Calibri"/>
                <a:ea typeface="Calibri"/>
              </a:rPr>
              <a:t>καθυστερήσεις για το σύνολο της </a:t>
            </a:r>
            <a:r>
              <a:rPr lang="el-GR" sz="2500" dirty="0" smtClean="0">
                <a:latin typeface="Calibri"/>
                <a:ea typeface="Calibri"/>
              </a:rPr>
              <a:t>σύμπραξης</a:t>
            </a:r>
          </a:p>
          <a:p>
            <a:pPr marL="411480" indent="-457200">
              <a:lnSpc>
                <a:spcPct val="115000"/>
              </a:lnSpc>
              <a:spcAft>
                <a:spcPts val="600"/>
              </a:spcAft>
              <a:buSzPct val="100000"/>
              <a:buFont typeface="Webdings" pitchFamily="18" charset="2"/>
              <a:buChar char=""/>
            </a:pPr>
            <a:r>
              <a:rPr lang="el-GR" sz="2800" dirty="0" smtClean="0">
                <a:latin typeface="Calibri"/>
                <a:ea typeface="Calibri"/>
                <a:cs typeface="Calibri"/>
              </a:rPr>
              <a:t>Παρουσίαση </a:t>
            </a:r>
            <a:r>
              <a:rPr lang="el-GR" sz="2800" dirty="0">
                <a:latin typeface="Calibri"/>
                <a:ea typeface="Calibri"/>
                <a:cs typeface="Calibri"/>
              </a:rPr>
              <a:t>της προόδου του φυσικού </a:t>
            </a:r>
            <a:r>
              <a:rPr lang="el-GR" sz="2800" dirty="0" smtClean="0">
                <a:latin typeface="Calibri"/>
                <a:ea typeface="Calibri"/>
                <a:cs typeface="Calibri"/>
              </a:rPr>
              <a:t>αντικειμένου</a:t>
            </a:r>
          </a:p>
          <a:p>
            <a:pPr marL="571500" lvl="1" indent="-342900">
              <a:lnSpc>
                <a:spcPct val="115000"/>
              </a:lnSpc>
              <a:spcAft>
                <a:spcPts val="600"/>
              </a:spcAft>
              <a:buSzPct val="100000"/>
              <a:buFont typeface="Webdings" pitchFamily="18" charset="2"/>
              <a:buChar char=""/>
            </a:pPr>
            <a:r>
              <a:rPr lang="el-GR" sz="2500" dirty="0" smtClean="0">
                <a:latin typeface="Calibri"/>
                <a:ea typeface="Calibri"/>
                <a:cs typeface="Calibri"/>
              </a:rPr>
              <a:t>Πολλές φορές με “εικόνα</a:t>
            </a:r>
            <a:r>
              <a:rPr lang="el-GR" sz="2500" dirty="0">
                <a:latin typeface="Calibri"/>
                <a:ea typeface="Calibri"/>
                <a:cs typeface="Calibri"/>
              </a:rPr>
              <a:t>” που αδικεί το έργο και </a:t>
            </a:r>
            <a:r>
              <a:rPr lang="el-GR" sz="2500" dirty="0" smtClean="0">
                <a:latin typeface="Calibri"/>
                <a:ea typeface="Calibri"/>
                <a:cs typeface="Calibri"/>
              </a:rPr>
              <a:t>δεν </a:t>
            </a:r>
            <a:r>
              <a:rPr lang="el-GR" sz="2500" dirty="0">
                <a:latin typeface="Calibri"/>
                <a:ea typeface="Calibri"/>
                <a:cs typeface="Calibri"/>
              </a:rPr>
              <a:t>συνάδει με την πραγματική </a:t>
            </a:r>
            <a:r>
              <a:rPr lang="el-GR" sz="2500" dirty="0" smtClean="0">
                <a:latin typeface="Calibri"/>
                <a:ea typeface="Calibri"/>
                <a:cs typeface="Calibri"/>
              </a:rPr>
              <a:t>του πρόοδο </a:t>
            </a:r>
            <a:r>
              <a:rPr lang="el-GR" sz="2500" dirty="0">
                <a:latin typeface="Calibri"/>
                <a:ea typeface="Calibri"/>
                <a:cs typeface="Calibri"/>
              </a:rPr>
              <a:t>και τα αποτελέσματά του. </a:t>
            </a:r>
            <a:endParaRPr lang="en-US" dirty="0"/>
          </a:p>
        </p:txBody>
      </p:sp>
    </p:spTree>
    <p:extLst>
      <p:ext uri="{BB962C8B-B14F-4D97-AF65-F5344CB8AC3E}">
        <p14:creationId xmlns:p14="http://schemas.microsoft.com/office/powerpoint/2010/main" val="12979408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l-GR" sz="2900" dirty="0"/>
              <a:t>Συνήθη λάθη και προβλήματα </a:t>
            </a:r>
            <a:br>
              <a:rPr lang="el-GR" sz="2900" dirty="0"/>
            </a:br>
            <a:r>
              <a:rPr lang="el-GR" sz="2900" dirty="0"/>
              <a:t>στα αιτήματα επαλήθευσης </a:t>
            </a:r>
            <a:r>
              <a:rPr lang="el-GR" sz="2900" dirty="0" smtClean="0"/>
              <a:t>[2]</a:t>
            </a:r>
            <a:endParaRPr lang="en-US"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14</a:t>
            </a:fld>
            <a:endParaRPr lang="en-US" dirty="0">
              <a:solidFill>
                <a:srgbClr val="464653"/>
              </a:solidFill>
            </a:endParaRPr>
          </a:p>
        </p:txBody>
      </p:sp>
      <p:sp>
        <p:nvSpPr>
          <p:cNvPr id="5" name="Content Placeholder 4"/>
          <p:cNvSpPr>
            <a:spLocks noGrp="1"/>
          </p:cNvSpPr>
          <p:nvPr>
            <p:ph sz="quarter" idx="1"/>
          </p:nvPr>
        </p:nvSpPr>
        <p:spPr/>
        <p:txBody>
          <a:bodyPr>
            <a:normAutofit/>
          </a:bodyPr>
          <a:lstStyle/>
          <a:p>
            <a:pPr>
              <a:buFont typeface="Wingdings" pitchFamily="2" charset="2"/>
              <a:buChar char=""/>
            </a:pPr>
            <a:r>
              <a:rPr lang="el-GR" sz="2800" dirty="0" smtClean="0">
                <a:latin typeface="Calibri"/>
                <a:ea typeface="Calibri"/>
              </a:rPr>
              <a:t>Ανάγκη για συντονισμό της συγκέντρωσης </a:t>
            </a:r>
            <a:r>
              <a:rPr lang="el-GR" sz="2800" dirty="0">
                <a:latin typeface="Calibri"/>
                <a:ea typeface="Calibri"/>
              </a:rPr>
              <a:t>των παραστατικών  από όλους τους </a:t>
            </a:r>
            <a:r>
              <a:rPr lang="el-GR" sz="2800" dirty="0" err="1">
                <a:latin typeface="Calibri"/>
                <a:ea typeface="Calibri"/>
              </a:rPr>
              <a:t>συνδικαιούχους</a:t>
            </a:r>
            <a:r>
              <a:rPr lang="el-GR" sz="2800" dirty="0">
                <a:latin typeface="Calibri"/>
                <a:ea typeface="Calibri"/>
              </a:rPr>
              <a:t> της σύμπραξης για τα συνεργατικά έργα,  για </a:t>
            </a:r>
            <a:r>
              <a:rPr lang="el-GR" sz="2800" b="1" dirty="0">
                <a:latin typeface="Calibri"/>
                <a:ea typeface="Calibri"/>
              </a:rPr>
              <a:t>όλο</a:t>
            </a:r>
            <a:r>
              <a:rPr lang="el-GR" sz="2800" dirty="0">
                <a:latin typeface="Calibri"/>
                <a:ea typeface="Calibri"/>
              </a:rPr>
              <a:t> το φάκελο του αιτήματος επαλήθευσης </a:t>
            </a:r>
            <a:r>
              <a:rPr lang="el-GR" sz="2800" dirty="0" smtClean="0">
                <a:latin typeface="Calibri"/>
                <a:ea typeface="Calibri"/>
              </a:rPr>
              <a:t>– πιστοποίησης</a:t>
            </a:r>
          </a:p>
          <a:p>
            <a:pPr lvl="1">
              <a:buFont typeface="Wingdings" pitchFamily="2" charset="2"/>
              <a:buChar char=""/>
            </a:pPr>
            <a:r>
              <a:rPr lang="el-GR" dirty="0" smtClean="0"/>
              <a:t>να </a:t>
            </a:r>
            <a:r>
              <a:rPr lang="el-GR" dirty="0"/>
              <a:t>περιλαμβάνει στοιχεία/ τεκμηρίωση περί τήρησης ξεχωριστής λογιστικής μερίδας για το έργο ανά Φορέα</a:t>
            </a:r>
            <a:endParaRPr lang="en-US" dirty="0"/>
          </a:p>
          <a:p>
            <a:pPr lvl="1">
              <a:buFont typeface="Wingdings" pitchFamily="2" charset="2"/>
              <a:buChar char=""/>
            </a:pPr>
            <a:r>
              <a:rPr lang="el-GR" dirty="0" smtClean="0"/>
              <a:t>όλοι </a:t>
            </a:r>
            <a:r>
              <a:rPr lang="el-GR" dirty="0"/>
              <a:t>οι φορείς να έχουν προσκομίσει όλα τα απαραίτητα δικαιολογητικά (Μητρώο παγίων – καρτέλα 66.ΧΧ, Συμβάσεις μίσθωσης έργου, Αποφάσεις διοίκησης για την απασχόληση, Απόφαση διοίκησης για τις μετακινήσεις εκτός έδρας, Εξοφλήσεις - </a:t>
            </a:r>
            <a:r>
              <a:rPr lang="el-GR" dirty="0" err="1"/>
              <a:t>extrait</a:t>
            </a:r>
            <a:r>
              <a:rPr lang="el-GR" dirty="0"/>
              <a:t> κ.λπ</a:t>
            </a:r>
            <a:r>
              <a:rPr lang="el-GR" dirty="0" smtClean="0"/>
              <a:t>.)</a:t>
            </a:r>
            <a:endParaRPr lang="en-US" dirty="0"/>
          </a:p>
        </p:txBody>
      </p:sp>
    </p:spTree>
    <p:extLst>
      <p:ext uri="{BB962C8B-B14F-4D97-AF65-F5344CB8AC3E}">
        <p14:creationId xmlns:p14="http://schemas.microsoft.com/office/powerpoint/2010/main" val="14334349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l-GR" sz="2900" dirty="0"/>
              <a:t>Συνήθη λάθη και προβλήματα </a:t>
            </a:r>
            <a:br>
              <a:rPr lang="el-GR" sz="2900" dirty="0"/>
            </a:br>
            <a:r>
              <a:rPr lang="el-GR" sz="2900" dirty="0"/>
              <a:t>στα αιτήματα επαλήθευσης </a:t>
            </a:r>
            <a:r>
              <a:rPr lang="el-GR" sz="2900" dirty="0" smtClean="0"/>
              <a:t>[3]</a:t>
            </a:r>
            <a:endParaRPr lang="en-US"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15</a:t>
            </a:fld>
            <a:endParaRPr lang="en-US" dirty="0">
              <a:solidFill>
                <a:srgbClr val="464653"/>
              </a:solidFill>
            </a:endParaRPr>
          </a:p>
        </p:txBody>
      </p:sp>
      <p:sp>
        <p:nvSpPr>
          <p:cNvPr id="5" name="Content Placeholder 4"/>
          <p:cNvSpPr>
            <a:spLocks noGrp="1"/>
          </p:cNvSpPr>
          <p:nvPr>
            <p:ph sz="quarter" idx="1"/>
          </p:nvPr>
        </p:nvSpPr>
        <p:spPr/>
        <p:txBody>
          <a:bodyPr/>
          <a:lstStyle/>
          <a:p>
            <a:pPr lvl="0">
              <a:buFont typeface="Wingdings" pitchFamily="2" charset="2"/>
              <a:buChar char=""/>
            </a:pPr>
            <a:r>
              <a:rPr lang="el-GR" sz="2800" dirty="0"/>
              <a:t>Τα παραστατικά που αφορούν στα οικονομικά στοιχεία </a:t>
            </a:r>
            <a:endParaRPr lang="el-GR" sz="2800" dirty="0" smtClean="0"/>
          </a:p>
          <a:p>
            <a:pPr lvl="1">
              <a:buFont typeface="Wingdings" pitchFamily="2" charset="2"/>
              <a:buChar char=""/>
            </a:pPr>
            <a:r>
              <a:rPr lang="el-GR" sz="2400" dirty="0" smtClean="0"/>
              <a:t>θα </a:t>
            </a:r>
            <a:r>
              <a:rPr lang="el-GR" sz="2400" dirty="0"/>
              <a:t>πρέπει να είναι καταχωρημένα σε ντοσιέ, διακριτά, ανά (</a:t>
            </a:r>
            <a:r>
              <a:rPr lang="el-GR" sz="2400" dirty="0" err="1"/>
              <a:t>συν)δικαιούχο</a:t>
            </a:r>
            <a:r>
              <a:rPr lang="el-GR" sz="2400" dirty="0"/>
              <a:t> και κατηγορία δαπάνης</a:t>
            </a:r>
            <a:endParaRPr lang="en-US" sz="2400" dirty="0"/>
          </a:p>
          <a:p>
            <a:pPr>
              <a:buFont typeface="Wingdings" pitchFamily="2" charset="2"/>
              <a:buChar char=""/>
            </a:pPr>
            <a:r>
              <a:rPr lang="el-GR" sz="2800" dirty="0" smtClean="0"/>
              <a:t>Για τα ηλεκτρονικά αρχεία:</a:t>
            </a:r>
          </a:p>
          <a:p>
            <a:pPr lvl="1">
              <a:buFont typeface="Wingdings" pitchFamily="2" charset="2"/>
              <a:buChar char=""/>
            </a:pPr>
            <a:r>
              <a:rPr lang="el-GR" sz="2400" dirty="0" smtClean="0"/>
              <a:t>συνοδευτικό </a:t>
            </a:r>
            <a:r>
              <a:rPr lang="el-GR" sz="2400" dirty="0"/>
              <a:t>αρχείο με περιεχόμενα </a:t>
            </a:r>
            <a:endParaRPr lang="el-GR" sz="2400" dirty="0" smtClean="0"/>
          </a:p>
          <a:p>
            <a:pPr lvl="1">
              <a:buFont typeface="Wingdings" pitchFamily="2" charset="2"/>
              <a:buChar char=""/>
            </a:pPr>
            <a:r>
              <a:rPr lang="en-US" sz="2400" dirty="0" smtClean="0"/>
              <a:t>File names  </a:t>
            </a:r>
            <a:r>
              <a:rPr lang="el-GR" sz="2400" dirty="0" smtClean="0"/>
              <a:t>με μικρό </a:t>
            </a:r>
            <a:r>
              <a:rPr lang="el-GR" sz="2400" dirty="0"/>
              <a:t>αριθμό </a:t>
            </a:r>
            <a:r>
              <a:rPr lang="el-GR" sz="2400" dirty="0" smtClean="0"/>
              <a:t>χαρακτήρων</a:t>
            </a:r>
            <a:r>
              <a:rPr lang="en-US" sz="2400" dirty="0" smtClean="0"/>
              <a:t>, </a:t>
            </a:r>
            <a:r>
              <a:rPr lang="el-GR" sz="2400" dirty="0" smtClean="0"/>
              <a:t>χωρίς </a:t>
            </a:r>
            <a:r>
              <a:rPr lang="el-GR" sz="2400" dirty="0"/>
              <a:t>κενά </a:t>
            </a:r>
            <a:endParaRPr lang="en-US" sz="2400" dirty="0"/>
          </a:p>
        </p:txBody>
      </p:sp>
    </p:spTree>
    <p:extLst>
      <p:ext uri="{BB962C8B-B14F-4D97-AF65-F5344CB8AC3E}">
        <p14:creationId xmlns:p14="http://schemas.microsoft.com/office/powerpoint/2010/main" val="21962790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r">
              <a:lnSpc>
                <a:spcPct val="115000"/>
              </a:lnSpc>
              <a:spcAft>
                <a:spcPts val="600"/>
              </a:spcAft>
              <a:tabLst>
                <a:tab pos="270510" algn="l"/>
              </a:tabLst>
            </a:pPr>
            <a:r>
              <a:rPr lang="el-GR" dirty="0"/>
              <a:t>Συνήθη λάθη και προβλήματα </a:t>
            </a:r>
            <a:r>
              <a:rPr lang="el-GR" dirty="0" smtClean="0"/>
              <a:t/>
            </a:r>
            <a:br>
              <a:rPr lang="el-GR" dirty="0" smtClean="0"/>
            </a:br>
            <a:r>
              <a:rPr lang="el-GR" b="1" dirty="0" smtClean="0">
                <a:latin typeface="Calibri"/>
                <a:ea typeface="Calibri"/>
                <a:cs typeface="Calibri"/>
              </a:rPr>
              <a:t>Δαπάνες </a:t>
            </a:r>
            <a:r>
              <a:rPr lang="el-GR" b="1" dirty="0">
                <a:latin typeface="Calibri"/>
                <a:ea typeface="Calibri"/>
                <a:cs typeface="Calibri"/>
              </a:rPr>
              <a:t>Προσωπικού </a:t>
            </a:r>
            <a:r>
              <a:rPr lang="el-GR" b="1" dirty="0" smtClean="0">
                <a:latin typeface="Calibri"/>
                <a:ea typeface="Calibri"/>
                <a:cs typeface="Calibri"/>
              </a:rPr>
              <a:t>(ΕΡ1)</a:t>
            </a:r>
            <a:endParaRPr lang="en-US"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16</a:t>
            </a:fld>
            <a:endParaRPr lang="en-US" dirty="0">
              <a:solidFill>
                <a:srgbClr val="464653"/>
              </a:solidFill>
            </a:endParaRPr>
          </a:p>
        </p:txBody>
      </p:sp>
      <p:sp>
        <p:nvSpPr>
          <p:cNvPr id="5" name="Content Placeholder 4"/>
          <p:cNvSpPr>
            <a:spLocks noGrp="1"/>
          </p:cNvSpPr>
          <p:nvPr>
            <p:ph sz="quarter" idx="1"/>
          </p:nvPr>
        </p:nvSpPr>
        <p:spPr/>
        <p:txBody>
          <a:bodyPr>
            <a:normAutofit fontScale="85000" lnSpcReduction="10000"/>
          </a:bodyPr>
          <a:lstStyle/>
          <a:p>
            <a:r>
              <a:rPr lang="el-GR" sz="2900" b="1" u="sng" dirty="0">
                <a:solidFill>
                  <a:srgbClr val="207A3C"/>
                </a:solidFill>
                <a:latin typeface="Calibri"/>
                <a:ea typeface="Calibri"/>
                <a:cs typeface="Calibri"/>
              </a:rPr>
              <a:t>Απλοποιημένο </a:t>
            </a:r>
            <a:r>
              <a:rPr lang="el-GR" sz="2900" b="1" u="sng" dirty="0" smtClean="0">
                <a:solidFill>
                  <a:srgbClr val="207A3C"/>
                </a:solidFill>
                <a:latin typeface="Calibri"/>
                <a:ea typeface="Calibri"/>
                <a:cs typeface="Calibri"/>
              </a:rPr>
              <a:t>κόστος: </a:t>
            </a:r>
            <a:r>
              <a:rPr lang="el-GR" sz="2800" dirty="0" smtClean="0"/>
              <a:t>απαιτητά παραστατικά</a:t>
            </a:r>
            <a:endParaRPr lang="en-US" sz="2800" dirty="0"/>
          </a:p>
          <a:p>
            <a:pPr lvl="1"/>
            <a:r>
              <a:rPr lang="el-GR" sz="2400" dirty="0"/>
              <a:t>ετήσιες μισθοδοτικές καταστάσεις του προηγούμενου </a:t>
            </a:r>
            <a:r>
              <a:rPr lang="el-GR" sz="2400" dirty="0" smtClean="0"/>
              <a:t>έτους</a:t>
            </a:r>
            <a:endParaRPr lang="en-US" sz="2400" dirty="0"/>
          </a:p>
          <a:p>
            <a:pPr lvl="1"/>
            <a:r>
              <a:rPr lang="el-GR" sz="2500" dirty="0"/>
              <a:t>φύλλα </a:t>
            </a:r>
            <a:r>
              <a:rPr lang="el-GR" sz="2500" dirty="0" smtClean="0"/>
              <a:t>χρονοχρέωσης</a:t>
            </a:r>
          </a:p>
          <a:p>
            <a:pPr lvl="1"/>
            <a:r>
              <a:rPr lang="el-GR" sz="2500" dirty="0" smtClean="0"/>
              <a:t>ΌΧΙ παραστατικά εξόφλησης ΕΦΚΑ, ΦΜΥ, καταβολή μισθοδοσίας</a:t>
            </a:r>
          </a:p>
          <a:p>
            <a:pPr lvl="1"/>
            <a:endParaRPr lang="el-GR" sz="2500" dirty="0"/>
          </a:p>
          <a:p>
            <a:pPr lvl="0"/>
            <a:r>
              <a:rPr lang="el-GR" sz="2800" dirty="0"/>
              <a:t>Οι συνολικές ώρες που χρεώνονται ανά άτομο, ανά έτος, δεν μπορούν να ξεπεράσουν τις 1720.</a:t>
            </a:r>
            <a:endParaRPr lang="en-US" sz="2800" dirty="0"/>
          </a:p>
          <a:p>
            <a:r>
              <a:rPr lang="el-GR" sz="2800" dirty="0"/>
              <a:t>Το ποσό που χρησιμοποιείται για τον υπολογισμό δεν θα πρέπει να περιλαμβάνει αποζημιώσεις για υπερωριακή και πρόσθετη απασχόληση του προσωπικού, τυχόν επιδόματα που δεν χορηγούνται σε τακτική βάση και άλλες τυχόν αποδοχές που καταβάλλονται κατά περίπτωση (</a:t>
            </a:r>
            <a:r>
              <a:rPr lang="el-GR" sz="2800" dirty="0" err="1" smtClean="0"/>
              <a:t>ad</a:t>
            </a:r>
            <a:r>
              <a:rPr lang="el-GR" sz="2800" dirty="0" smtClean="0"/>
              <a:t> </a:t>
            </a:r>
            <a:r>
              <a:rPr lang="el-GR" sz="2800" dirty="0" err="1" smtClean="0"/>
              <a:t>hoc</a:t>
            </a:r>
            <a:r>
              <a:rPr lang="el-GR" sz="2800" dirty="0"/>
              <a:t>).</a:t>
            </a:r>
            <a:endParaRPr lang="en-US" dirty="0"/>
          </a:p>
        </p:txBody>
      </p:sp>
    </p:spTree>
    <p:extLst>
      <p:ext uri="{BB962C8B-B14F-4D97-AF65-F5344CB8AC3E}">
        <p14:creationId xmlns:p14="http://schemas.microsoft.com/office/powerpoint/2010/main" val="12960689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l-GR" dirty="0"/>
              <a:t>Συνήθη λάθη και προβλήματα </a:t>
            </a:r>
            <a:r>
              <a:rPr lang="el-GR" dirty="0" smtClean="0"/>
              <a:t/>
            </a:r>
            <a:br>
              <a:rPr lang="el-GR" dirty="0" smtClean="0"/>
            </a:br>
            <a:r>
              <a:rPr lang="el-GR" b="1" dirty="0" smtClean="0">
                <a:latin typeface="Calibri"/>
                <a:ea typeface="Calibri"/>
              </a:rPr>
              <a:t>Δαπάνες </a:t>
            </a:r>
            <a:r>
              <a:rPr lang="el-GR" b="1" dirty="0">
                <a:latin typeface="Calibri"/>
                <a:ea typeface="Calibri"/>
              </a:rPr>
              <a:t>οργάνων &amp; εξοπλισμού </a:t>
            </a:r>
            <a:r>
              <a:rPr lang="el-GR" b="1" dirty="0" smtClean="0">
                <a:latin typeface="Calibri"/>
                <a:ea typeface="Calibri"/>
              </a:rPr>
              <a:t>(ΕΡ2</a:t>
            </a:r>
            <a:r>
              <a:rPr lang="el-GR" b="1" dirty="0">
                <a:latin typeface="Calibri"/>
                <a:ea typeface="Calibri"/>
              </a:rPr>
              <a:t>)</a:t>
            </a:r>
            <a:endParaRPr lang="en-US"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17</a:t>
            </a:fld>
            <a:endParaRPr lang="en-US" dirty="0">
              <a:solidFill>
                <a:srgbClr val="464653"/>
              </a:solidFill>
            </a:endParaRPr>
          </a:p>
        </p:txBody>
      </p:sp>
      <p:sp>
        <p:nvSpPr>
          <p:cNvPr id="5" name="Content Placeholder 4"/>
          <p:cNvSpPr>
            <a:spLocks noGrp="1"/>
          </p:cNvSpPr>
          <p:nvPr>
            <p:ph sz="quarter" idx="1"/>
          </p:nvPr>
        </p:nvSpPr>
        <p:spPr/>
        <p:txBody>
          <a:bodyPr>
            <a:normAutofit lnSpcReduction="10000"/>
          </a:bodyPr>
          <a:lstStyle/>
          <a:p>
            <a:pPr>
              <a:buFont typeface="Wingdings" pitchFamily="2" charset="2"/>
              <a:buChar char=""/>
            </a:pPr>
            <a:r>
              <a:rPr lang="el-GR" sz="2800" dirty="0" smtClean="0">
                <a:latin typeface="Calibri"/>
                <a:ea typeface="Calibri"/>
              </a:rPr>
              <a:t>Η </a:t>
            </a:r>
            <a:r>
              <a:rPr lang="el-GR" sz="2800" dirty="0">
                <a:latin typeface="Calibri"/>
                <a:ea typeface="Calibri"/>
              </a:rPr>
              <a:t>δαπάνη για την απόκτηση του παγίου από το δικαιούχο, κατά το μέρος που αντιστοιχεί στην απόσβεση που δηλώνεται ως κόστος του έργου, είναι πραγματική και εν προκειμένω έχει εξοφληθεί</a:t>
            </a:r>
            <a:r>
              <a:rPr lang="el-GR" sz="2800" dirty="0" smtClean="0">
                <a:latin typeface="Calibri"/>
                <a:ea typeface="Calibri"/>
              </a:rPr>
              <a:t>.</a:t>
            </a:r>
          </a:p>
          <a:p>
            <a:pPr lvl="1">
              <a:buFont typeface="Wingdings" pitchFamily="2" charset="2"/>
              <a:buChar char=""/>
            </a:pPr>
            <a:r>
              <a:rPr lang="el-GR" dirty="0" smtClean="0"/>
              <a:t>Μητρώο </a:t>
            </a:r>
            <a:r>
              <a:rPr lang="el-GR" dirty="0"/>
              <a:t>παγίων καθώς και ο λογαριασμός 66.ΧΧ των αποσβέσεων. </a:t>
            </a:r>
            <a:endParaRPr lang="el-GR" dirty="0" smtClean="0"/>
          </a:p>
          <a:p>
            <a:pPr lvl="0">
              <a:buFont typeface="Wingdings" pitchFamily="2" charset="2"/>
              <a:buChar char=""/>
            </a:pPr>
            <a:r>
              <a:rPr lang="el-GR" dirty="0"/>
              <a:t>Αν η αξία του παγίου είναι μέχρι 1500€, η απόσβεση/εξόφληση μπορεί να γίνει μέσα στο ίδιο </a:t>
            </a:r>
            <a:r>
              <a:rPr lang="el-GR" dirty="0" smtClean="0"/>
              <a:t>έτος </a:t>
            </a:r>
            <a:endParaRPr lang="en-US" dirty="0"/>
          </a:p>
          <a:p>
            <a:pPr lvl="0">
              <a:buFont typeface="Wingdings" pitchFamily="2" charset="2"/>
              <a:buChar char=""/>
            </a:pPr>
            <a:r>
              <a:rPr lang="el-GR" dirty="0"/>
              <a:t>Ο ερευνητικός εξοπλισμός </a:t>
            </a:r>
            <a:r>
              <a:rPr lang="el-GR" dirty="0" smtClean="0"/>
              <a:t>έχει </a:t>
            </a:r>
            <a:r>
              <a:rPr lang="el-GR" dirty="0"/>
              <a:t>ποσοστιαία </a:t>
            </a:r>
            <a:r>
              <a:rPr lang="el-GR" dirty="0" smtClean="0"/>
              <a:t>απόσβεση:  </a:t>
            </a:r>
            <a:r>
              <a:rPr lang="el-GR" dirty="0"/>
              <a:t>40% το </a:t>
            </a:r>
            <a:r>
              <a:rPr lang="el-GR" dirty="0" smtClean="0"/>
              <a:t>1</a:t>
            </a:r>
            <a:r>
              <a:rPr lang="el-GR" baseline="30000" dirty="0" smtClean="0"/>
              <a:t>ο</a:t>
            </a:r>
            <a:r>
              <a:rPr lang="el-GR" dirty="0" smtClean="0"/>
              <a:t> έτος</a:t>
            </a:r>
            <a:r>
              <a:rPr lang="el-GR" dirty="0"/>
              <a:t>, 40% το </a:t>
            </a:r>
            <a:r>
              <a:rPr lang="el-GR" dirty="0" smtClean="0"/>
              <a:t>2</a:t>
            </a:r>
            <a:r>
              <a:rPr lang="el-GR" baseline="30000" dirty="0" smtClean="0"/>
              <a:t>ο </a:t>
            </a:r>
            <a:r>
              <a:rPr lang="el-GR" dirty="0" smtClean="0"/>
              <a:t>και </a:t>
            </a:r>
            <a:r>
              <a:rPr lang="el-GR" dirty="0"/>
              <a:t>20% το </a:t>
            </a:r>
            <a:r>
              <a:rPr lang="el-GR" dirty="0" smtClean="0"/>
              <a:t>3</a:t>
            </a:r>
            <a:r>
              <a:rPr lang="el-GR" baseline="30000" dirty="0" smtClean="0"/>
              <a:t>ο</a:t>
            </a:r>
            <a:r>
              <a:rPr lang="el-GR" dirty="0" smtClean="0"/>
              <a:t> έτος</a:t>
            </a:r>
          </a:p>
          <a:p>
            <a:pPr marL="0" lvl="0" indent="0">
              <a:buNone/>
            </a:pPr>
            <a:r>
              <a:rPr lang="el-GR" dirty="0"/>
              <a:t> </a:t>
            </a:r>
            <a:r>
              <a:rPr lang="el-GR" dirty="0" smtClean="0"/>
              <a:t>    [ΚΥΑ 109343/12/ 29.6.2017/B’ 2351]</a:t>
            </a:r>
            <a:endParaRPr lang="en-US" dirty="0"/>
          </a:p>
          <a:p>
            <a:pPr lvl="0"/>
            <a:endParaRPr lang="en-US" dirty="0"/>
          </a:p>
          <a:p>
            <a:endParaRPr lang="en-US" dirty="0"/>
          </a:p>
        </p:txBody>
      </p:sp>
    </p:spTree>
    <p:extLst>
      <p:ext uri="{BB962C8B-B14F-4D97-AF65-F5344CB8AC3E}">
        <p14:creationId xmlns:p14="http://schemas.microsoft.com/office/powerpoint/2010/main" val="1233917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52400"/>
            <a:ext cx="7560840" cy="1116360"/>
          </a:xfrm>
        </p:spPr>
        <p:txBody>
          <a:bodyPr>
            <a:noAutofit/>
          </a:bodyPr>
          <a:lstStyle/>
          <a:p>
            <a:pPr algn="r"/>
            <a:r>
              <a:rPr lang="el-GR" sz="2400" dirty="0"/>
              <a:t>Συνήθη λάθη και προβλήματα </a:t>
            </a:r>
            <a:r>
              <a:rPr lang="el-GR" sz="2400" dirty="0" smtClean="0"/>
              <a:t/>
            </a:r>
            <a:br>
              <a:rPr lang="el-GR" sz="2400" dirty="0" smtClean="0"/>
            </a:br>
            <a:r>
              <a:rPr lang="el-GR" sz="2200" b="1" dirty="0" smtClean="0">
                <a:latin typeface="Calibri"/>
                <a:ea typeface="Calibri"/>
              </a:rPr>
              <a:t>Πρόσθετα </a:t>
            </a:r>
            <a:r>
              <a:rPr lang="el-GR" sz="2200" b="1" dirty="0">
                <a:latin typeface="Calibri"/>
                <a:ea typeface="Calibri"/>
              </a:rPr>
              <a:t>γενικά έξοδα και λοιπές λειτουργικές δαπάνες που είναι άμεσο αποτέλεσμα του </a:t>
            </a:r>
            <a:r>
              <a:rPr lang="el-GR" sz="2200" b="1" dirty="0" smtClean="0">
                <a:latin typeface="Calibri"/>
                <a:ea typeface="Calibri"/>
              </a:rPr>
              <a:t>έργου </a:t>
            </a:r>
            <a:r>
              <a:rPr lang="el-GR" sz="2200" dirty="0" smtClean="0">
                <a:latin typeface="Calibri"/>
                <a:ea typeface="Calibri"/>
              </a:rPr>
              <a:t>(ΕΡ5) [1]</a:t>
            </a:r>
            <a:endParaRPr lang="en-US" sz="2200"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18</a:t>
            </a:fld>
            <a:endParaRPr lang="en-US" dirty="0">
              <a:solidFill>
                <a:srgbClr val="464653"/>
              </a:solidFill>
            </a:endParaRPr>
          </a:p>
        </p:txBody>
      </p:sp>
      <p:sp>
        <p:nvSpPr>
          <p:cNvPr id="5" name="Content Placeholder 4"/>
          <p:cNvSpPr>
            <a:spLocks noGrp="1"/>
          </p:cNvSpPr>
          <p:nvPr>
            <p:ph sz="quarter" idx="1"/>
          </p:nvPr>
        </p:nvSpPr>
        <p:spPr/>
        <p:txBody>
          <a:bodyPr>
            <a:normAutofit fontScale="92500" lnSpcReduction="10000"/>
          </a:bodyPr>
          <a:lstStyle/>
          <a:p>
            <a:pPr marL="342900" indent="-342900">
              <a:buFont typeface="+mj-lt"/>
              <a:buAutoNum type="arabicPeriod"/>
            </a:pPr>
            <a:r>
              <a:rPr lang="el-GR" sz="2800" b="1" dirty="0">
                <a:latin typeface="Calibri"/>
                <a:ea typeface="Calibri"/>
              </a:rPr>
              <a:t>Αναλώσιμα και </a:t>
            </a:r>
            <a:r>
              <a:rPr lang="el-GR" sz="2800" b="1" dirty="0" smtClean="0">
                <a:latin typeface="Calibri"/>
                <a:ea typeface="Calibri"/>
              </a:rPr>
              <a:t>υλικά</a:t>
            </a:r>
            <a:r>
              <a:rPr lang="el-GR" sz="2800" dirty="0">
                <a:latin typeface="Calibri"/>
                <a:ea typeface="Calibri"/>
              </a:rPr>
              <a:t> που αφορούν μόνο στο </a:t>
            </a:r>
            <a:r>
              <a:rPr lang="el-GR" sz="2800" dirty="0" smtClean="0">
                <a:latin typeface="Calibri"/>
                <a:ea typeface="Calibri"/>
              </a:rPr>
              <a:t>έργο</a:t>
            </a:r>
          </a:p>
          <a:p>
            <a:pPr marL="342900" lvl="0" indent="-342900" algn="just">
              <a:lnSpc>
                <a:spcPct val="115000"/>
              </a:lnSpc>
              <a:spcAft>
                <a:spcPts val="600"/>
              </a:spcAft>
              <a:buFont typeface="+mj-lt"/>
              <a:buAutoNum type="arabicPeriod"/>
            </a:pPr>
            <a:r>
              <a:rPr lang="el-GR" sz="2800" b="1" dirty="0" smtClean="0">
                <a:latin typeface="Calibri"/>
                <a:ea typeface="Calibri"/>
                <a:cs typeface="Calibri"/>
              </a:rPr>
              <a:t>Μετακινήσεις: </a:t>
            </a:r>
          </a:p>
          <a:p>
            <a:pPr marL="814388" lvl="1" indent="-342900">
              <a:lnSpc>
                <a:spcPct val="115000"/>
              </a:lnSpc>
              <a:spcAft>
                <a:spcPts val="600"/>
              </a:spcAft>
              <a:buFont typeface="Wingdings" pitchFamily="2" charset="2"/>
              <a:buChar char=""/>
            </a:pPr>
            <a:r>
              <a:rPr lang="el-GR" sz="2400" dirty="0" smtClean="0">
                <a:latin typeface="Calibri"/>
                <a:ea typeface="Calibri"/>
                <a:cs typeface="Calibri"/>
              </a:rPr>
              <a:t>Τηρούνται:</a:t>
            </a:r>
          </a:p>
          <a:p>
            <a:pPr marL="1088708" lvl="2" indent="-342900">
              <a:lnSpc>
                <a:spcPct val="115000"/>
              </a:lnSpc>
              <a:spcAft>
                <a:spcPts val="600"/>
              </a:spcAft>
              <a:buFont typeface="Wingdings" pitchFamily="2" charset="2"/>
              <a:buChar char=""/>
            </a:pPr>
            <a:r>
              <a:rPr lang="el-GR" sz="2100" dirty="0" err="1" smtClean="0">
                <a:latin typeface="Calibri"/>
                <a:ea typeface="Calibri"/>
                <a:cs typeface="Calibri"/>
              </a:rPr>
              <a:t>Εξοδολόγιο</a:t>
            </a:r>
            <a:r>
              <a:rPr lang="el-GR" sz="2100" dirty="0" smtClean="0">
                <a:latin typeface="Calibri"/>
                <a:ea typeface="Calibri"/>
                <a:cs typeface="Calibri"/>
              </a:rPr>
              <a:t> </a:t>
            </a:r>
            <a:r>
              <a:rPr lang="el-GR" sz="2100" dirty="0">
                <a:latin typeface="Calibri"/>
                <a:ea typeface="Calibri"/>
                <a:cs typeface="Calibri"/>
              </a:rPr>
              <a:t>/ Έντυπο μετακίνησης</a:t>
            </a:r>
            <a:endParaRPr lang="en-US" sz="2100" dirty="0">
              <a:latin typeface="Calibri"/>
              <a:ea typeface="Calibri"/>
              <a:cs typeface="Calibri"/>
            </a:endParaRPr>
          </a:p>
          <a:p>
            <a:pPr marL="1088708" lvl="2" indent="-342900">
              <a:lnSpc>
                <a:spcPct val="115000"/>
              </a:lnSpc>
              <a:spcAft>
                <a:spcPts val="600"/>
              </a:spcAft>
              <a:buFont typeface="Wingdings" pitchFamily="2" charset="2"/>
              <a:buChar char=""/>
            </a:pPr>
            <a:r>
              <a:rPr lang="el-GR" sz="2100" dirty="0">
                <a:latin typeface="Calibri"/>
                <a:ea typeface="Calibri"/>
                <a:cs typeface="Calibri"/>
              </a:rPr>
              <a:t>Παραστατικά για τις δαπάνες που περιλαμβάνονται σε αυτό </a:t>
            </a:r>
            <a:r>
              <a:rPr lang="el-GR" sz="2100" dirty="0" smtClean="0">
                <a:latin typeface="Calibri"/>
                <a:ea typeface="Calibri"/>
                <a:cs typeface="Calibri"/>
              </a:rPr>
              <a:t>και αντίστοιχα </a:t>
            </a:r>
            <a:r>
              <a:rPr lang="el-GR" sz="2100" dirty="0">
                <a:latin typeface="Calibri"/>
                <a:ea typeface="Calibri"/>
                <a:cs typeface="Calibri"/>
              </a:rPr>
              <a:t>παραστατικά </a:t>
            </a:r>
            <a:r>
              <a:rPr lang="el-GR" sz="2100" dirty="0" smtClean="0">
                <a:latin typeface="Calibri"/>
                <a:ea typeface="Calibri"/>
                <a:cs typeface="Calibri"/>
              </a:rPr>
              <a:t>εξόφλησης</a:t>
            </a:r>
            <a:endParaRPr lang="en-US" sz="2100" dirty="0">
              <a:latin typeface="Calibri"/>
              <a:ea typeface="Calibri"/>
              <a:cs typeface="Times New Roman"/>
            </a:endParaRPr>
          </a:p>
          <a:p>
            <a:pPr marL="1088708" lvl="2" indent="-342900">
              <a:lnSpc>
                <a:spcPct val="115000"/>
              </a:lnSpc>
              <a:spcAft>
                <a:spcPts val="600"/>
              </a:spcAft>
              <a:buFont typeface="Wingdings" pitchFamily="2" charset="2"/>
              <a:buChar char=""/>
            </a:pPr>
            <a:r>
              <a:rPr lang="el-GR" sz="2100" dirty="0">
                <a:latin typeface="Calibri"/>
                <a:ea typeface="Calibri"/>
                <a:cs typeface="Calibri"/>
              </a:rPr>
              <a:t>Υλικό που να τεκμηριώνει την ανάγκη μετακίνησης, τη σύνδεσή της με το έργο και την τήρηση των κανόνων δημοσιότητας. </a:t>
            </a:r>
            <a:endParaRPr lang="en-US" sz="2100" dirty="0">
              <a:latin typeface="Calibri"/>
              <a:ea typeface="Calibri"/>
              <a:cs typeface="Times New Roman"/>
            </a:endParaRPr>
          </a:p>
          <a:p>
            <a:pPr marL="814388" lvl="1" indent="-342900">
              <a:lnSpc>
                <a:spcPct val="115000"/>
              </a:lnSpc>
              <a:spcAft>
                <a:spcPts val="600"/>
              </a:spcAft>
              <a:buFont typeface="Wingdings" pitchFamily="2" charset="2"/>
              <a:buChar char=""/>
            </a:pPr>
            <a:r>
              <a:rPr lang="el-GR" sz="2400" dirty="0">
                <a:latin typeface="Calibri"/>
                <a:ea typeface="Calibri"/>
                <a:cs typeface="Calibri"/>
              </a:rPr>
              <a:t>Η «χρήση» αυτοκινήτου υπολογίζεται με βάση χιλιομετρική αποζημίωση. </a:t>
            </a:r>
            <a:r>
              <a:rPr lang="el-GR" sz="2400" dirty="0" smtClean="0">
                <a:latin typeface="Calibri"/>
                <a:ea typeface="Calibri"/>
                <a:cs typeface="Calibri"/>
              </a:rPr>
              <a:t>Δεν </a:t>
            </a:r>
            <a:r>
              <a:rPr lang="el-GR" sz="2400" dirty="0">
                <a:latin typeface="Calibri"/>
                <a:ea typeface="Calibri"/>
                <a:cs typeface="Calibri"/>
              </a:rPr>
              <a:t>είναι επιλέξιμα τα έξοδα για ταξί ή παρκινγκ.</a:t>
            </a:r>
            <a:r>
              <a:rPr lang="el-GR" sz="2400" dirty="0">
                <a:highlight>
                  <a:srgbClr val="FFFF00"/>
                </a:highlight>
                <a:latin typeface="Calibri"/>
                <a:ea typeface="Calibri"/>
                <a:cs typeface="Calibri"/>
              </a:rPr>
              <a:t> </a:t>
            </a:r>
            <a:endParaRPr lang="en-US" sz="2400" dirty="0">
              <a:latin typeface="Calibri"/>
              <a:ea typeface="Calibri"/>
              <a:cs typeface="Times New Roman"/>
            </a:endParaRPr>
          </a:p>
          <a:p>
            <a:endParaRPr lang="en-US" dirty="0"/>
          </a:p>
        </p:txBody>
      </p:sp>
    </p:spTree>
    <p:extLst>
      <p:ext uri="{BB962C8B-B14F-4D97-AF65-F5344CB8AC3E}">
        <p14:creationId xmlns:p14="http://schemas.microsoft.com/office/powerpoint/2010/main" val="1314773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l-GR" sz="2400" dirty="0"/>
              <a:t>Συνήθη λάθη και προβλήματα </a:t>
            </a:r>
            <a:r>
              <a:rPr lang="el-GR" sz="2400" dirty="0" smtClean="0"/>
              <a:t/>
            </a:r>
            <a:br>
              <a:rPr lang="el-GR" sz="2400" dirty="0" smtClean="0"/>
            </a:br>
            <a:r>
              <a:rPr lang="el-GR" sz="2400" b="1" dirty="0" smtClean="0">
                <a:latin typeface="Calibri"/>
                <a:ea typeface="Calibri"/>
              </a:rPr>
              <a:t>Πρόσθετα </a:t>
            </a:r>
            <a:r>
              <a:rPr lang="el-GR" sz="2400" b="1" dirty="0">
                <a:latin typeface="Calibri"/>
                <a:ea typeface="Calibri"/>
              </a:rPr>
              <a:t>γενικά έξοδα και λοιπές λειτουργικές δαπάνες που είναι άμεσο αποτέλεσμα του έργου </a:t>
            </a:r>
            <a:r>
              <a:rPr lang="el-GR" sz="2400" dirty="0">
                <a:latin typeface="Calibri"/>
                <a:ea typeface="Calibri"/>
              </a:rPr>
              <a:t>(ΕΡ5) </a:t>
            </a:r>
            <a:r>
              <a:rPr lang="el-GR" sz="2400" dirty="0" smtClean="0">
                <a:latin typeface="Calibri"/>
                <a:ea typeface="Calibri"/>
              </a:rPr>
              <a:t>[2]</a:t>
            </a:r>
            <a:endParaRPr lang="en-US" sz="2400"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19</a:t>
            </a:fld>
            <a:endParaRPr lang="en-US" dirty="0">
              <a:solidFill>
                <a:srgbClr val="464653"/>
              </a:solidFill>
            </a:endParaRPr>
          </a:p>
        </p:txBody>
      </p:sp>
      <p:sp>
        <p:nvSpPr>
          <p:cNvPr id="5" name="Content Placeholder 4"/>
          <p:cNvSpPr>
            <a:spLocks noGrp="1"/>
          </p:cNvSpPr>
          <p:nvPr>
            <p:ph sz="quarter" idx="1"/>
          </p:nvPr>
        </p:nvSpPr>
        <p:spPr/>
        <p:txBody>
          <a:bodyPr/>
          <a:lstStyle/>
          <a:p>
            <a:pPr marL="457200" lvl="0" indent="-457200">
              <a:lnSpc>
                <a:spcPct val="115000"/>
              </a:lnSpc>
              <a:spcAft>
                <a:spcPts val="600"/>
              </a:spcAft>
              <a:buFont typeface="+mj-lt"/>
              <a:buAutoNum type="arabicPeriod" startAt="3"/>
            </a:pPr>
            <a:r>
              <a:rPr lang="el-GR" sz="2800" b="1" dirty="0">
                <a:latin typeface="Calibri"/>
                <a:ea typeface="Calibri"/>
                <a:cs typeface="Calibri"/>
              </a:rPr>
              <a:t>Προμήθειες:</a:t>
            </a:r>
            <a:r>
              <a:rPr lang="el-GR" sz="2800" dirty="0">
                <a:latin typeface="Calibri"/>
                <a:ea typeface="Calibri"/>
                <a:cs typeface="Calibri"/>
              </a:rPr>
              <a:t> Οι δημόσιοι φορείς οφείλουν να τηρούν το θεσμικό πλαίσιο των δημοσίων συμβάσεων ν4412/2016 ως ισχύει.</a:t>
            </a:r>
            <a:endParaRPr lang="en-US" sz="2800" dirty="0">
              <a:latin typeface="Calibri"/>
              <a:ea typeface="Calibri"/>
              <a:cs typeface="Times New Roman"/>
            </a:endParaRPr>
          </a:p>
          <a:p>
            <a:pPr marL="457200" lvl="1" indent="-457200">
              <a:lnSpc>
                <a:spcPct val="115000"/>
              </a:lnSpc>
              <a:spcAft>
                <a:spcPts val="600"/>
              </a:spcAft>
              <a:buNone/>
            </a:pPr>
            <a:r>
              <a:rPr lang="el-GR" sz="2400" dirty="0" smtClean="0">
                <a:latin typeface="Calibri"/>
                <a:ea typeface="Calibri"/>
                <a:cs typeface="Calibri"/>
              </a:rPr>
              <a:t>Στην </a:t>
            </a:r>
            <a:r>
              <a:rPr lang="el-GR" sz="2400" dirty="0">
                <a:latin typeface="Calibri"/>
                <a:ea typeface="Calibri"/>
                <a:cs typeface="Calibri"/>
              </a:rPr>
              <a:t>περίπτωση συνεργατικών έργων, ένα μέλος της σύμπραξης δεν επιτρέπεται να αποτελέσει υπεργολάβο ή προμηθευτή άλλου μέλους για τις ανάγκες του έργου ΕΤΑΚ. (βλ. Ι.1.4 – ΔΙΚΑΙΟΥΧΟΙ - ΟΡΟΙ &amp; ΠΡΟΥΠΟΘΕΣΕΙΣ ΣΥΜΜΕΤΟΧΗΣ) </a:t>
            </a:r>
            <a:endParaRPr lang="en-US" sz="2400" dirty="0">
              <a:latin typeface="Calibri"/>
              <a:ea typeface="Calibri"/>
              <a:cs typeface="Times New Roman"/>
            </a:endParaRPr>
          </a:p>
          <a:p>
            <a:endParaRPr lang="en-US" dirty="0"/>
          </a:p>
        </p:txBody>
      </p:sp>
    </p:spTree>
    <p:extLst>
      <p:ext uri="{BB962C8B-B14F-4D97-AF65-F5344CB8AC3E}">
        <p14:creationId xmlns:p14="http://schemas.microsoft.com/office/powerpoint/2010/main" val="4117378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l-GR" dirty="0" smtClean="0"/>
              <a:t>Περιεχόμενα:</a:t>
            </a:r>
            <a:endParaRPr lang="en-US"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2</a:t>
            </a:fld>
            <a:endParaRPr lang="en-US" dirty="0">
              <a:solidFill>
                <a:srgbClr val="464653"/>
              </a:solidFill>
            </a:endParaRPr>
          </a:p>
        </p:txBody>
      </p:sp>
      <p:sp>
        <p:nvSpPr>
          <p:cNvPr id="5" name="Content Placeholder 4"/>
          <p:cNvSpPr>
            <a:spLocks noGrp="1"/>
          </p:cNvSpPr>
          <p:nvPr>
            <p:ph sz="quarter" idx="1"/>
          </p:nvPr>
        </p:nvSpPr>
        <p:spPr>
          <a:xfrm>
            <a:off x="457200" y="1412776"/>
            <a:ext cx="8229600" cy="4744184"/>
          </a:xfrm>
        </p:spPr>
        <p:txBody>
          <a:bodyPr>
            <a:normAutofit/>
          </a:bodyPr>
          <a:lstStyle/>
          <a:p>
            <a:pPr marL="542925" indent="-542925">
              <a:buClr>
                <a:srgbClr val="00B0F0"/>
              </a:buClr>
              <a:buSzPct val="100000"/>
              <a:buFont typeface="Webdings" pitchFamily="18" charset="2"/>
              <a:buChar char=""/>
            </a:pPr>
            <a:r>
              <a:rPr lang="el-GR" dirty="0" smtClean="0"/>
              <a:t>Α΄ και Β΄ κύκλος</a:t>
            </a:r>
          </a:p>
          <a:p>
            <a:pPr marL="817245" lvl="2" indent="-542925">
              <a:buClr>
                <a:srgbClr val="00B0F0"/>
              </a:buClr>
              <a:buSzPct val="100000"/>
              <a:buFont typeface="Webdings" pitchFamily="18" charset="2"/>
              <a:buChar char=""/>
            </a:pPr>
            <a:r>
              <a:rPr lang="el-GR" sz="2400" dirty="0" smtClean="0"/>
              <a:t>Εντάξεις</a:t>
            </a:r>
          </a:p>
          <a:p>
            <a:pPr marL="817245" lvl="2" indent="-542925">
              <a:buClr>
                <a:srgbClr val="00B0F0"/>
              </a:buClr>
              <a:buSzPct val="100000"/>
              <a:buFont typeface="Webdings" pitchFamily="18" charset="2"/>
              <a:buChar char=""/>
            </a:pPr>
            <a:r>
              <a:rPr lang="el-GR" sz="2400" dirty="0" smtClean="0"/>
              <a:t>Καταβολή δημόσιας χρηματοδότησης</a:t>
            </a:r>
          </a:p>
          <a:p>
            <a:pPr marL="817245" lvl="2" indent="-542925">
              <a:buClr>
                <a:srgbClr val="00B0F0"/>
              </a:buClr>
              <a:buSzPct val="100000"/>
              <a:buFont typeface="Webdings" pitchFamily="18" charset="2"/>
              <a:buChar char=""/>
            </a:pPr>
            <a:r>
              <a:rPr lang="el-GR" sz="2400" dirty="0" smtClean="0"/>
              <a:t>Προβλήματα λόγω </a:t>
            </a:r>
            <a:r>
              <a:rPr lang="en-US" sz="2400" dirty="0" smtClean="0"/>
              <a:t>COVID – 19</a:t>
            </a:r>
          </a:p>
          <a:p>
            <a:pPr marL="542925" indent="-542925">
              <a:buClr>
                <a:srgbClr val="00B0F0"/>
              </a:buClr>
              <a:buSzPct val="100000"/>
              <a:buFont typeface="Webdings" pitchFamily="18" charset="2"/>
              <a:buChar char=""/>
            </a:pPr>
            <a:r>
              <a:rPr lang="el-GR" dirty="0" smtClean="0"/>
              <a:t>Αιτήματα Επαλήθευσης στο ΠΣΚΕ</a:t>
            </a:r>
          </a:p>
          <a:p>
            <a:pPr marL="542925" indent="-542925">
              <a:buClr>
                <a:srgbClr val="00B0F0"/>
              </a:buClr>
              <a:buSzPct val="100000"/>
              <a:buFont typeface="Webdings" pitchFamily="18" charset="2"/>
              <a:buChar char=""/>
            </a:pPr>
            <a:r>
              <a:rPr lang="el-GR" dirty="0"/>
              <a:t>Συνήθη λάθη  και προβλήματα που εμφανίζονται στα αιτήματα επαλήθευσης </a:t>
            </a:r>
            <a:endParaRPr lang="el-GR" dirty="0" smtClean="0"/>
          </a:p>
          <a:p>
            <a:pPr marL="542925" indent="-542925">
              <a:buClr>
                <a:srgbClr val="00B0F0"/>
              </a:buClr>
              <a:buSzPct val="100000"/>
              <a:buFont typeface="Webdings" pitchFamily="18" charset="2"/>
              <a:buChar char=""/>
            </a:pPr>
            <a:r>
              <a:rPr lang="el-GR" dirty="0" smtClean="0"/>
              <a:t>ΣΧΕΔΙΟ 7</a:t>
            </a:r>
            <a:r>
              <a:rPr lang="el-GR" baseline="30000" dirty="0" smtClean="0"/>
              <a:t>ης</a:t>
            </a:r>
            <a:r>
              <a:rPr lang="el-GR" dirty="0" smtClean="0"/>
              <a:t> τροποποίησης </a:t>
            </a:r>
            <a:r>
              <a:rPr lang="el-GR" dirty="0"/>
              <a:t>της αναλυτικής πρόσκλησης – </a:t>
            </a:r>
            <a:r>
              <a:rPr lang="el-GR" dirty="0" smtClean="0"/>
              <a:t>απλουστεύσεις</a:t>
            </a:r>
            <a:endParaRPr lang="en-US" dirty="0"/>
          </a:p>
        </p:txBody>
      </p:sp>
    </p:spTree>
    <p:extLst>
      <p:ext uri="{BB962C8B-B14F-4D97-AF65-F5344CB8AC3E}">
        <p14:creationId xmlns:p14="http://schemas.microsoft.com/office/powerpoint/2010/main" val="21608892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l-GR" dirty="0"/>
              <a:t>Συνήθη λάθη και προβλήματα </a:t>
            </a:r>
            <a:r>
              <a:rPr lang="el-GR" dirty="0" smtClean="0"/>
              <a:t/>
            </a:r>
            <a:br>
              <a:rPr lang="el-GR" dirty="0" smtClean="0"/>
            </a:br>
            <a:r>
              <a:rPr lang="el-GR" b="1" dirty="0" smtClean="0">
                <a:latin typeface="Calibri"/>
                <a:ea typeface="Calibri"/>
              </a:rPr>
              <a:t>Δημοσιότητα</a:t>
            </a:r>
            <a:endParaRPr lang="en-US"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20</a:t>
            </a:fld>
            <a:endParaRPr lang="en-US" dirty="0">
              <a:solidFill>
                <a:srgbClr val="464653"/>
              </a:solidFill>
            </a:endParaRPr>
          </a:p>
        </p:txBody>
      </p:sp>
      <p:sp>
        <p:nvSpPr>
          <p:cNvPr id="5" name="Content Placeholder 4"/>
          <p:cNvSpPr>
            <a:spLocks noGrp="1"/>
          </p:cNvSpPr>
          <p:nvPr>
            <p:ph sz="quarter" idx="1"/>
          </p:nvPr>
        </p:nvSpPr>
        <p:spPr/>
        <p:txBody>
          <a:bodyPr>
            <a:normAutofit lnSpcReduction="10000"/>
          </a:bodyPr>
          <a:lstStyle/>
          <a:p>
            <a:pPr>
              <a:buFont typeface="Wingdings" pitchFamily="2" charset="2"/>
              <a:buChar char="M"/>
            </a:pPr>
            <a:r>
              <a:rPr lang="el-GR" sz="2800" dirty="0" smtClean="0">
                <a:latin typeface="Calibri"/>
                <a:ea typeface="Calibri"/>
              </a:rPr>
              <a:t>Παρατηρείται </a:t>
            </a:r>
            <a:r>
              <a:rPr lang="el-GR" sz="2800" dirty="0">
                <a:latin typeface="Calibri"/>
                <a:ea typeface="Calibri"/>
              </a:rPr>
              <a:t>ότι δεν τηρούνται τους κανόνες όπως περιγράφονται στον «Οδηγό Κανόνων Πληροφόρησης – Επικοινωνίας προς τους </a:t>
            </a:r>
            <a:r>
              <a:rPr lang="el-GR" sz="2800" dirty="0" smtClean="0">
                <a:latin typeface="Calibri"/>
                <a:ea typeface="Calibri"/>
              </a:rPr>
              <a:t>Δικαιούχους</a:t>
            </a:r>
          </a:p>
          <a:p>
            <a:pPr lvl="1">
              <a:buFont typeface="Wingdings" pitchFamily="2" charset="2"/>
              <a:buChar char="M"/>
            </a:pPr>
            <a:r>
              <a:rPr lang="el-GR" sz="2400" dirty="0"/>
              <a:t>Έλλειψη των κατάλληλων σημάτων  στα παραγόμενα έγγραφα (πχ συμβάσεις) </a:t>
            </a:r>
            <a:endParaRPr lang="en-US" sz="2400" dirty="0"/>
          </a:p>
          <a:p>
            <a:pPr lvl="1">
              <a:buFont typeface="Wingdings" pitchFamily="2" charset="2"/>
              <a:buChar char="M"/>
            </a:pPr>
            <a:r>
              <a:rPr lang="el-GR" sz="2400" dirty="0"/>
              <a:t>Απουσία αναφοράς του έργου και της συγχρηματοδότησης του, σε δημοσιεύσεις </a:t>
            </a:r>
            <a:endParaRPr lang="en-US" sz="2400" dirty="0"/>
          </a:p>
          <a:p>
            <a:pPr lvl="1">
              <a:buFont typeface="Wingdings" pitchFamily="2" charset="2"/>
              <a:buChar char="M"/>
            </a:pPr>
            <a:r>
              <a:rPr lang="el-GR" sz="2400" dirty="0"/>
              <a:t>Απουσία σηματοδότησης ΕΣΠΑ σε συμμετοχή σε εκθέσεις</a:t>
            </a:r>
            <a:endParaRPr lang="en-US" sz="2400" dirty="0"/>
          </a:p>
          <a:p>
            <a:pPr lvl="1">
              <a:buFont typeface="Wingdings" pitchFamily="2" charset="2"/>
              <a:buChar char="M"/>
            </a:pPr>
            <a:r>
              <a:rPr lang="el-GR" sz="2400" dirty="0"/>
              <a:t>Ο διαδικτυακός τόπος του έργου, θα πρέπει να εξυπηρετεί την πρόσβαση των ατόμων με αναπηρία σύμφωνα με τα ισχύοντα διεθνή πρότυπα.</a:t>
            </a:r>
            <a:endParaRPr lang="en-US" sz="2400" dirty="0"/>
          </a:p>
          <a:p>
            <a:endParaRPr lang="el-GR" sz="2800" dirty="0" smtClean="0">
              <a:latin typeface="Calibri"/>
              <a:ea typeface="Calibri"/>
            </a:endParaRPr>
          </a:p>
          <a:p>
            <a:endParaRPr lang="en-US" dirty="0"/>
          </a:p>
        </p:txBody>
      </p:sp>
    </p:spTree>
    <p:extLst>
      <p:ext uri="{BB962C8B-B14F-4D97-AF65-F5344CB8AC3E}">
        <p14:creationId xmlns:p14="http://schemas.microsoft.com/office/powerpoint/2010/main" val="36718273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l-GR" dirty="0"/>
              <a:t>Συνήθη λάθη και προβλήματα </a:t>
            </a:r>
            <a:r>
              <a:rPr lang="el-GR" dirty="0" smtClean="0"/>
              <a:t/>
            </a:r>
            <a:br>
              <a:rPr lang="el-GR" dirty="0" smtClean="0"/>
            </a:br>
            <a:r>
              <a:rPr lang="el-GR" sz="2400" b="1" dirty="0" smtClean="0">
                <a:latin typeface="Calibri"/>
                <a:ea typeface="Calibri"/>
              </a:rPr>
              <a:t>Δημοσιότητα – Διάδοση αποτελεσμάτων έργου </a:t>
            </a:r>
            <a:br>
              <a:rPr lang="el-GR" sz="2400" b="1" dirty="0" smtClean="0">
                <a:latin typeface="Calibri"/>
                <a:ea typeface="Calibri"/>
              </a:rPr>
            </a:br>
            <a:r>
              <a:rPr lang="el-GR" sz="2400" b="1" dirty="0" smtClean="0">
                <a:latin typeface="Calibri"/>
                <a:ea typeface="Calibri"/>
              </a:rPr>
              <a:t>– Ένταση ενίσχυσης</a:t>
            </a:r>
            <a:endParaRPr lang="en-US" sz="2400"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21</a:t>
            </a:fld>
            <a:endParaRPr lang="en-US" dirty="0">
              <a:solidFill>
                <a:srgbClr val="464653"/>
              </a:solidFill>
            </a:endParaRPr>
          </a:p>
        </p:txBody>
      </p:sp>
      <p:sp>
        <p:nvSpPr>
          <p:cNvPr id="5" name="Content Placeholder 4"/>
          <p:cNvSpPr>
            <a:spLocks noGrp="1"/>
          </p:cNvSpPr>
          <p:nvPr>
            <p:ph sz="quarter" idx="1"/>
          </p:nvPr>
        </p:nvSpPr>
        <p:spPr/>
        <p:txBody>
          <a:bodyPr>
            <a:normAutofit fontScale="92500" lnSpcReduction="20000"/>
          </a:bodyPr>
          <a:lstStyle/>
          <a:p>
            <a:pPr lvl="1">
              <a:buFont typeface="Wingdings" pitchFamily="2" charset="2"/>
              <a:buChar char="M"/>
            </a:pPr>
            <a:r>
              <a:rPr lang="el-GR" sz="2000" dirty="0"/>
              <a:t>Για Δικαιούχο – επιχείρηση απαιτείται ιδιαίτερη προσοχή στην περίπτωση που προβλέπεται προσαύξηση του ύψους ενίσχυσης (άρθρο 25 του 651/2014). «Η διάδοση των αποτελεσμάτων του έργου μέσω συνεδρίων, δημοσιεύσεων, αποθετηρίων ελεύθερης πρόσβασης ή μέσω δωρεάν λογισμικού ή λογισμικού ανοικτής πηγής» αποτελεί τη βασική προϋπόθεση για τη διασφάλιση της αναφερόμενης προσαύξησης. </a:t>
            </a:r>
            <a:endParaRPr lang="en-US" sz="2000" dirty="0"/>
          </a:p>
          <a:p>
            <a:pPr lvl="1">
              <a:buFont typeface="Wingdings" pitchFamily="2" charset="2"/>
              <a:buChar char="M"/>
            </a:pPr>
            <a:r>
              <a:rPr lang="el-GR" sz="2000" dirty="0"/>
              <a:t>Τα αποτελέσματα του έργου που διαδίδονται ευρέως μέσω συνεδρίων, δημοσιεύσεων, αποθετηρίων ελεύθερης πρόσβασης ή μέσω δωρεάν λογισμικού ή λογισμικού ανοικτής πηγής </a:t>
            </a:r>
            <a:r>
              <a:rPr lang="el-GR" sz="2000" b="1" dirty="0"/>
              <a:t>αποτελούν συνήθως μέρος των παραδοτέων του κάθε ερευνητικού έργου. </a:t>
            </a:r>
            <a:endParaRPr lang="en-US" sz="2000" b="1" dirty="0"/>
          </a:p>
          <a:p>
            <a:pPr lvl="1">
              <a:buFont typeface="Wingdings" pitchFamily="2" charset="2"/>
              <a:buChar char="M"/>
            </a:pPr>
            <a:r>
              <a:rPr lang="el-GR" sz="2000" dirty="0"/>
              <a:t>Για για το λόγο αυτό στην υποβολή κάθε αιτήματος επαλήθευσης θα πρέπει να περιλαμβάνεται αντίστοιχος κατάλογος τους ή σχετικός σύνδεσμος στον οποίο είναι διαθέσιμα καθώς και να επισυνάπτονται αντίγραφα τους όταν αυτό είναι δυνατόν. </a:t>
            </a:r>
            <a:endParaRPr lang="en-US" sz="2000" dirty="0"/>
          </a:p>
          <a:p>
            <a:pPr lvl="1">
              <a:buFont typeface="Wingdings" pitchFamily="2" charset="2"/>
              <a:buChar char="M"/>
            </a:pPr>
            <a:r>
              <a:rPr lang="el-GR" sz="2000" dirty="0"/>
              <a:t>Υπενθυμίζουμε ότι ο σχετικός δείκτης στο Τεχνικό Παράρτημα του Έργου είναι ο 05801 “Επιστημονικές δημοσιεύσεις σε διεθνή περιοδικά με αξιολόγηση ή σε διεθνή συνέδρια με αξιολόγηση (</a:t>
            </a:r>
            <a:r>
              <a:rPr lang="el-GR" sz="2000" dirty="0" err="1"/>
              <a:t>peer</a:t>
            </a:r>
            <a:r>
              <a:rPr lang="el-GR" sz="2000" dirty="0"/>
              <a:t> </a:t>
            </a:r>
            <a:r>
              <a:rPr lang="el-GR" sz="2000" dirty="0" err="1"/>
              <a:t>reviewed</a:t>
            </a:r>
            <a:r>
              <a:rPr lang="el-GR" sz="2000" dirty="0"/>
              <a:t>)” και η τιμή του αποτελεί στόχο προς επίτευξη κατά την ολοκλήρωση του έργου</a:t>
            </a:r>
            <a:endParaRPr lang="en-US" sz="2000" dirty="0"/>
          </a:p>
          <a:p>
            <a:endParaRPr lang="en-US" dirty="0"/>
          </a:p>
        </p:txBody>
      </p:sp>
    </p:spTree>
    <p:extLst>
      <p:ext uri="{BB962C8B-B14F-4D97-AF65-F5344CB8AC3E}">
        <p14:creationId xmlns:p14="http://schemas.microsoft.com/office/powerpoint/2010/main" val="23429770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lgn="r">
              <a:lnSpc>
                <a:spcPct val="115000"/>
              </a:lnSpc>
              <a:spcBef>
                <a:spcPts val="600"/>
              </a:spcBef>
              <a:spcAft>
                <a:spcPts val="600"/>
              </a:spcAft>
            </a:pPr>
            <a:r>
              <a:rPr lang="el-GR" sz="2800" dirty="0">
                <a:solidFill>
                  <a:srgbClr val="00B050"/>
                </a:solidFill>
              </a:rPr>
              <a:t>Συνήθη λάθη και προβλήματα </a:t>
            </a:r>
            <a:r>
              <a:rPr lang="el-GR" sz="2800" dirty="0" smtClean="0"/>
              <a:t/>
            </a:r>
            <a:br>
              <a:rPr lang="el-GR" sz="2800" dirty="0" smtClean="0"/>
            </a:br>
            <a:r>
              <a:rPr lang="el-GR" sz="3100" b="1" dirty="0" smtClean="0">
                <a:solidFill>
                  <a:srgbClr val="00B050"/>
                </a:solidFill>
                <a:latin typeface="Calibri"/>
                <a:ea typeface="Calibri"/>
                <a:cs typeface="Calibri"/>
              </a:rPr>
              <a:t>Τροποποιήσεις </a:t>
            </a:r>
            <a:r>
              <a:rPr lang="el-GR" sz="3100" b="1" dirty="0">
                <a:solidFill>
                  <a:srgbClr val="00B050"/>
                </a:solidFill>
                <a:latin typeface="Calibri"/>
                <a:ea typeface="Calibri"/>
                <a:cs typeface="Calibri"/>
              </a:rPr>
              <a:t>ήσσονος </a:t>
            </a:r>
            <a:r>
              <a:rPr lang="el-GR" sz="3100" b="1" dirty="0" smtClean="0">
                <a:solidFill>
                  <a:srgbClr val="00B050"/>
                </a:solidFill>
                <a:latin typeface="Calibri"/>
                <a:ea typeface="Calibri"/>
                <a:cs typeface="Calibri"/>
              </a:rPr>
              <a:t>σημασίας</a:t>
            </a:r>
            <a:endParaRPr lang="en-US" sz="3100" dirty="0">
              <a:solidFill>
                <a:srgbClr val="00B050"/>
              </a:solidFill>
              <a:latin typeface="Calibri"/>
              <a:ea typeface="Calibri"/>
              <a:cs typeface="Times New Roman"/>
            </a:endParaRPr>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22</a:t>
            </a:fld>
            <a:endParaRPr lang="en-US" dirty="0">
              <a:solidFill>
                <a:srgbClr val="464653"/>
              </a:solidFill>
            </a:endParaRPr>
          </a:p>
        </p:txBody>
      </p:sp>
      <p:sp>
        <p:nvSpPr>
          <p:cNvPr id="5" name="Content Placeholder 4"/>
          <p:cNvSpPr>
            <a:spLocks noGrp="1"/>
          </p:cNvSpPr>
          <p:nvPr>
            <p:ph sz="quarter" idx="1"/>
          </p:nvPr>
        </p:nvSpPr>
        <p:spPr/>
        <p:txBody>
          <a:bodyPr>
            <a:normAutofit/>
          </a:bodyPr>
          <a:lstStyle/>
          <a:p>
            <a:pPr marL="800100" lvl="1" indent="-342900">
              <a:lnSpc>
                <a:spcPct val="115000"/>
              </a:lnSpc>
              <a:spcAft>
                <a:spcPts val="600"/>
              </a:spcAft>
              <a:buFont typeface="Wingdings" pitchFamily="2" charset="2"/>
              <a:buChar char=""/>
            </a:pPr>
            <a:r>
              <a:rPr lang="el-GR" sz="2400" dirty="0" smtClean="0">
                <a:latin typeface="Calibri"/>
                <a:ea typeface="Calibri"/>
                <a:cs typeface="Calibri"/>
              </a:rPr>
              <a:t>Μαζί με το </a:t>
            </a:r>
            <a:r>
              <a:rPr lang="el-GR" sz="2400" smtClean="0">
                <a:latin typeface="Calibri"/>
                <a:ea typeface="Calibri"/>
                <a:cs typeface="Calibri"/>
              </a:rPr>
              <a:t>αίτημα επαλήθευσης, </a:t>
            </a:r>
            <a:r>
              <a:rPr lang="el-GR" sz="2400" dirty="0" smtClean="0">
                <a:latin typeface="Calibri"/>
                <a:ea typeface="Calibri"/>
                <a:cs typeface="Calibri"/>
              </a:rPr>
              <a:t>παρακαλούμε </a:t>
            </a:r>
            <a:r>
              <a:rPr lang="el-GR" sz="2400" smtClean="0">
                <a:latin typeface="Calibri"/>
                <a:ea typeface="Calibri"/>
                <a:cs typeface="Calibri"/>
              </a:rPr>
              <a:t>για καταγραφή  </a:t>
            </a:r>
            <a:r>
              <a:rPr lang="el-GR" sz="2400" dirty="0" smtClean="0">
                <a:latin typeface="Calibri"/>
                <a:ea typeface="Calibri"/>
                <a:cs typeface="Calibri"/>
              </a:rPr>
              <a:t>στο ΠΣΚΕ των </a:t>
            </a:r>
            <a:r>
              <a:rPr lang="el-GR" sz="2400" dirty="0">
                <a:latin typeface="Calibri"/>
                <a:ea typeface="Calibri"/>
                <a:cs typeface="Calibri"/>
              </a:rPr>
              <a:t>τροποποιήσεων ήσσονος σημασίας που πραγματοποιήθηκαν κατά </a:t>
            </a:r>
            <a:r>
              <a:rPr lang="el-GR" sz="2400" dirty="0" smtClean="0">
                <a:latin typeface="Calibri"/>
                <a:ea typeface="Calibri"/>
                <a:cs typeface="Calibri"/>
              </a:rPr>
              <a:t>το </a:t>
            </a:r>
            <a:r>
              <a:rPr lang="el-GR" sz="2400" dirty="0">
                <a:latin typeface="Calibri"/>
                <a:ea typeface="Calibri"/>
                <a:cs typeface="Calibri"/>
              </a:rPr>
              <a:t>προηγούμενο χρονικό διάστημα με την αντίστοιχη </a:t>
            </a:r>
            <a:r>
              <a:rPr lang="el-GR" sz="2400" dirty="0" smtClean="0">
                <a:latin typeface="Calibri"/>
                <a:ea typeface="Calibri"/>
                <a:cs typeface="Calibri"/>
              </a:rPr>
              <a:t>τεκμηρίωση. </a:t>
            </a:r>
            <a:endParaRPr lang="en-US" sz="2400" dirty="0">
              <a:latin typeface="Calibri"/>
              <a:ea typeface="Calibri"/>
              <a:cs typeface="Times New Roman"/>
            </a:endParaRPr>
          </a:p>
          <a:p>
            <a:pPr marL="800100" lvl="1" indent="-342900">
              <a:lnSpc>
                <a:spcPct val="115000"/>
              </a:lnSpc>
              <a:spcAft>
                <a:spcPts val="600"/>
              </a:spcAft>
              <a:buFont typeface="Wingdings" pitchFamily="2" charset="2"/>
              <a:buChar char=""/>
            </a:pPr>
            <a:r>
              <a:rPr lang="el-GR" sz="2400" dirty="0">
                <a:latin typeface="Calibri"/>
                <a:ea typeface="Calibri"/>
                <a:cs typeface="Calibri"/>
              </a:rPr>
              <a:t>Όταν υποβάλλεται αίτημα αντικατάστασης ή προσθήκης νέου μέλους στην Ομάδα έργου, ο δικαιούχος θα πρέπει να επισυνάπτει τα αντίστοιχα βιογραφικά. </a:t>
            </a:r>
            <a:endParaRPr lang="el-GR" sz="2400" dirty="0" smtClean="0">
              <a:latin typeface="Calibri"/>
              <a:ea typeface="Calibri"/>
              <a:cs typeface="Calibri"/>
            </a:endParaRPr>
          </a:p>
          <a:p>
            <a:pPr marL="1074420" lvl="2" indent="-342900">
              <a:lnSpc>
                <a:spcPct val="115000"/>
              </a:lnSpc>
              <a:spcAft>
                <a:spcPts val="600"/>
              </a:spcAft>
              <a:buFont typeface="Wingdings" pitchFamily="2" charset="2"/>
              <a:buChar char=""/>
            </a:pPr>
            <a:r>
              <a:rPr lang="el-GR" sz="2100" dirty="0" smtClean="0">
                <a:latin typeface="Calibri"/>
                <a:ea typeface="Calibri"/>
                <a:cs typeface="Calibri"/>
              </a:rPr>
              <a:t>Επιπρόσθετα</a:t>
            </a:r>
            <a:r>
              <a:rPr lang="el-GR" sz="2100" dirty="0">
                <a:latin typeface="Calibri"/>
                <a:ea typeface="Calibri"/>
                <a:cs typeface="Calibri"/>
              </a:rPr>
              <a:t>, οι δημόσιοι φορείς θα πρέπει να υποβάλουν τα σχετικά έγγραφα που αφορούν στη διαδικασία επιλογής και πρόσληψης και την τήρηση της αρχής της ίσης μεταχείρισης. </a:t>
            </a:r>
            <a:endParaRPr lang="en-US" sz="2100" dirty="0">
              <a:latin typeface="Calibri"/>
              <a:ea typeface="Calibri"/>
              <a:cs typeface="Times New Roman"/>
            </a:endParaRPr>
          </a:p>
          <a:p>
            <a:endParaRPr lang="en-US" dirty="0"/>
          </a:p>
        </p:txBody>
      </p:sp>
    </p:spTree>
    <p:extLst>
      <p:ext uri="{BB962C8B-B14F-4D97-AF65-F5344CB8AC3E}">
        <p14:creationId xmlns:p14="http://schemas.microsoft.com/office/powerpoint/2010/main" val="14967577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23</a:t>
            </a:fld>
            <a:endParaRPr lang="en-US" dirty="0">
              <a:solidFill>
                <a:srgbClr val="464653"/>
              </a:solidFill>
            </a:endParaRPr>
          </a:p>
        </p:txBody>
      </p:sp>
      <p:sp>
        <p:nvSpPr>
          <p:cNvPr id="5" name="Content Placeholder 4"/>
          <p:cNvSpPr>
            <a:spLocks noGrp="1"/>
          </p:cNvSpPr>
          <p:nvPr>
            <p:ph sz="quarter" idx="1"/>
          </p:nvPr>
        </p:nvSpPr>
        <p:spPr/>
        <p:txBody>
          <a:bodyPr/>
          <a:lstStyle/>
          <a:p>
            <a:pPr marL="0" indent="0" algn="ctr">
              <a:buNone/>
            </a:pPr>
            <a:endParaRPr lang="el-GR" dirty="0" smtClean="0"/>
          </a:p>
          <a:p>
            <a:pPr marL="0" indent="0" algn="ctr">
              <a:buNone/>
            </a:pPr>
            <a:endParaRPr lang="el-GR" dirty="0"/>
          </a:p>
          <a:p>
            <a:pPr marL="0" indent="0" algn="ctr">
              <a:buNone/>
            </a:pPr>
            <a:endParaRPr lang="el-GR" dirty="0" smtClean="0"/>
          </a:p>
          <a:p>
            <a:pPr marL="0" indent="0" algn="ctr">
              <a:buNone/>
            </a:pPr>
            <a:r>
              <a:rPr lang="el-GR" sz="3200" dirty="0" smtClean="0">
                <a:solidFill>
                  <a:srgbClr val="FF0000"/>
                </a:solidFill>
              </a:rPr>
              <a:t>ΣΧΕΔΙΟ </a:t>
            </a:r>
            <a:r>
              <a:rPr lang="el-GR" sz="3200" dirty="0">
                <a:solidFill>
                  <a:srgbClr val="FF0000"/>
                </a:solidFill>
              </a:rPr>
              <a:t>7</a:t>
            </a:r>
            <a:r>
              <a:rPr lang="el-GR" sz="3200" baseline="30000" dirty="0">
                <a:solidFill>
                  <a:srgbClr val="FF0000"/>
                </a:solidFill>
              </a:rPr>
              <a:t>ης</a:t>
            </a:r>
            <a:r>
              <a:rPr lang="el-GR" sz="3200" dirty="0">
                <a:solidFill>
                  <a:srgbClr val="FF0000"/>
                </a:solidFill>
              </a:rPr>
              <a:t> τροποποίησης </a:t>
            </a:r>
            <a:endParaRPr lang="el-GR" sz="3200" dirty="0" smtClean="0">
              <a:solidFill>
                <a:srgbClr val="FF0000"/>
              </a:solidFill>
            </a:endParaRPr>
          </a:p>
          <a:p>
            <a:pPr marL="0" indent="0" algn="ctr">
              <a:buNone/>
            </a:pPr>
            <a:r>
              <a:rPr lang="el-GR" sz="3200" dirty="0" smtClean="0">
                <a:solidFill>
                  <a:srgbClr val="FF0000"/>
                </a:solidFill>
              </a:rPr>
              <a:t>της </a:t>
            </a:r>
            <a:r>
              <a:rPr lang="el-GR" sz="3200" dirty="0">
                <a:solidFill>
                  <a:srgbClr val="FF0000"/>
                </a:solidFill>
              </a:rPr>
              <a:t>αναλυτικής πρόσκλησης – απλουστεύσεις</a:t>
            </a:r>
            <a:endParaRPr lang="en-US" sz="3200" dirty="0">
              <a:solidFill>
                <a:srgbClr val="FF0000"/>
              </a:solidFill>
            </a:endParaRPr>
          </a:p>
        </p:txBody>
      </p:sp>
    </p:spTree>
    <p:extLst>
      <p:ext uri="{BB962C8B-B14F-4D97-AF65-F5344CB8AC3E}">
        <p14:creationId xmlns:p14="http://schemas.microsoft.com/office/powerpoint/2010/main" val="9015348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l-GR" dirty="0" smtClean="0"/>
              <a:t>ΣΧΕΔΙΟ 7</a:t>
            </a:r>
            <a:r>
              <a:rPr lang="el-GR" baseline="30000" dirty="0" smtClean="0"/>
              <a:t>ης</a:t>
            </a:r>
            <a:r>
              <a:rPr lang="el-GR" dirty="0" smtClean="0"/>
              <a:t> τροποποίησης της αναλυτικής πρόσκλησης – απλουστεύσεις [1]</a:t>
            </a:r>
            <a:endParaRPr lang="en-US"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24</a:t>
            </a:fld>
            <a:endParaRPr lang="en-US" dirty="0">
              <a:solidFill>
                <a:srgbClr val="464653"/>
              </a:solidFill>
            </a:endParaRPr>
          </a:p>
        </p:txBody>
      </p:sp>
      <p:sp>
        <p:nvSpPr>
          <p:cNvPr id="5" name="Content Placeholder 4"/>
          <p:cNvSpPr>
            <a:spLocks noGrp="1"/>
          </p:cNvSpPr>
          <p:nvPr>
            <p:ph sz="quarter" idx="1"/>
          </p:nvPr>
        </p:nvSpPr>
        <p:spPr>
          <a:xfrm>
            <a:off x="457200" y="1412776"/>
            <a:ext cx="8229600" cy="4744184"/>
          </a:xfrm>
        </p:spPr>
        <p:txBody>
          <a:bodyPr>
            <a:normAutofit fontScale="62500" lnSpcReduction="20000"/>
          </a:bodyPr>
          <a:lstStyle/>
          <a:p>
            <a:pPr>
              <a:buFont typeface="Wingdings" pitchFamily="2" charset="2"/>
              <a:buChar char=""/>
            </a:pPr>
            <a:r>
              <a:rPr lang="el-GR" sz="3000" dirty="0" smtClean="0"/>
              <a:t>Προσθήκη </a:t>
            </a:r>
            <a:r>
              <a:rPr lang="el-GR" sz="3000" dirty="0"/>
              <a:t>νέου δείκτη CO27 “Ιδιωτικές επενδύσεις που αντιστοιχούν σε δημόσια στήριξη στον τομέα της καινοτομίας ή της έρευνας και ανάπτυξης” και παρατήρηση για τους δείκτες CO28 και CO29 ότι θα αποτιμηθούν κατά την υλοποίηση. Αντίστοιχα, τροποποιείται το Παράρτημα ΧΙΙΙ: Δείκτες Δράσης.</a:t>
            </a:r>
          </a:p>
          <a:p>
            <a:pPr>
              <a:buFont typeface="Wingdings" pitchFamily="2" charset="2"/>
              <a:buChar char=""/>
            </a:pPr>
            <a:r>
              <a:rPr lang="el-GR" sz="3000" dirty="0" smtClean="0"/>
              <a:t>Προσθήκη διευκρίνησης στην ενότητα Ι.1.6 –ΕΠΙΛΕΞΙΜΕΣ ΔΑΠΑΝΕΣ-ΠΡΟΥΠΟΛΟΓΙΣΜΟΣ ΕΡΓΩΝ της Αναλυτικής Πρόσκλησης ώστε να μη δημιουργηθούν προβλήματα σε σχέση με τη λήξη της προγραμματικής περιόδου.</a:t>
            </a:r>
          </a:p>
          <a:p>
            <a:pPr>
              <a:buFont typeface="Wingdings" pitchFamily="2" charset="2"/>
              <a:buChar char=""/>
            </a:pPr>
            <a:r>
              <a:rPr lang="el-GR" sz="3000" dirty="0" smtClean="0"/>
              <a:t>Τροποποίηση στην ενότητα Ι.1.11.2-ΠΑΡΑΚΟΛΟΥΘΗΣΗ ΕΡΓΩΝ-ΕΠΑΛΗΘΕΥΣΕΙΣ όσον αφορά τα Αιτήματα Επαλήθευσης Δαπανών ώστε αφενός να κλείνουν γρηγορότερα οι εκθέσεις, αφετέρου να προσφέρεται μεγαλύτερη ευελιξία στους δικαιούχους για την τήρηση των χρονοδιαγραμμάτων, λαμβανομένης υπόψη και της χρονικής απόκλισης που δημιούργησε πανδημία covid-19. </a:t>
            </a:r>
          </a:p>
          <a:p>
            <a:pPr>
              <a:buFont typeface="Wingdings" pitchFamily="2" charset="2"/>
              <a:buChar char=""/>
            </a:pPr>
            <a:r>
              <a:rPr lang="el-GR" sz="3000" dirty="0" smtClean="0"/>
              <a:t>Τροποποίηση </a:t>
            </a:r>
            <a:r>
              <a:rPr lang="el-GR" sz="3000" dirty="0"/>
              <a:t>στην ενότητα Ι.1.12 – ΔΙΑΔΙΚΑΣΙΑ ΤΡΟΠΟΠΟΙΗΣΕΩΝ στην κατεύθυνση της απλοποίησης.  Ειδικότερα, εισάγονται λιγότερες και οι πλέον σημαντικές σε διαδικασία έγκρισης από επιτροπή (μείζονος σημασίας) και απλουστεύονται οι εγκρίσεις που αφορούν λιγότερο σημαντικές παρεμβάσεις στα τεχνικά παραρτήματα χάριν επιταχύνσεως της υλοποίησης των έργων</a:t>
            </a:r>
            <a:r>
              <a:rPr lang="el-GR" sz="3000" dirty="0" smtClean="0"/>
              <a:t>.</a:t>
            </a:r>
            <a:endParaRPr lang="el-GR" sz="3000" dirty="0"/>
          </a:p>
        </p:txBody>
      </p:sp>
    </p:spTree>
    <p:extLst>
      <p:ext uri="{BB962C8B-B14F-4D97-AF65-F5344CB8AC3E}">
        <p14:creationId xmlns:p14="http://schemas.microsoft.com/office/powerpoint/2010/main" val="448627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l-GR" dirty="0" smtClean="0"/>
              <a:t>Παράταση -=&gt; 1/3 της αρχικής διάρκειας </a:t>
            </a:r>
            <a:br>
              <a:rPr lang="el-GR" dirty="0" smtClean="0"/>
            </a:br>
            <a:r>
              <a:rPr lang="el-GR" dirty="0" smtClean="0"/>
              <a:t>αλλά έως 30.4.2023</a:t>
            </a:r>
            <a:endParaRPr lang="en-US"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25</a:t>
            </a:fld>
            <a:endParaRPr lang="en-US" dirty="0">
              <a:solidFill>
                <a:srgbClr val="464653"/>
              </a:solidFill>
            </a:endParaRPr>
          </a:p>
        </p:txBody>
      </p:sp>
      <p:sp>
        <p:nvSpPr>
          <p:cNvPr id="5" name="Content Placeholder 4"/>
          <p:cNvSpPr>
            <a:spLocks noGrp="1"/>
          </p:cNvSpPr>
          <p:nvPr>
            <p:ph sz="quarter" idx="1"/>
          </p:nvPr>
        </p:nvSpPr>
        <p:spPr/>
        <p:txBody>
          <a:bodyPr>
            <a:normAutofit/>
          </a:bodyPr>
          <a:lstStyle/>
          <a:p>
            <a:pPr>
              <a:buFont typeface="Wingdings" pitchFamily="2" charset="2"/>
              <a:buChar char=""/>
            </a:pPr>
            <a:r>
              <a:rPr lang="el-GR" sz="2800" dirty="0" smtClean="0">
                <a:latin typeface="Calibri"/>
                <a:ea typeface="Calibri"/>
              </a:rPr>
              <a:t>Η </a:t>
            </a:r>
            <a:r>
              <a:rPr lang="el-GR" sz="2800" dirty="0">
                <a:latin typeface="Calibri"/>
                <a:ea typeface="Calibri"/>
              </a:rPr>
              <a:t>διάρκεια του έργου δύναται να παραταθεί κατά χρονικό διάστημα ίσο με το ένα τρίτο της αρχικής διάρκειας υλοποίησής του, όπως αυτή θα έχει ορισθεί στην Απόφαση Ένταξης, </a:t>
            </a:r>
            <a:endParaRPr lang="en-US" sz="2800" dirty="0" smtClean="0">
              <a:latin typeface="Calibri"/>
              <a:ea typeface="Calibri"/>
            </a:endParaRPr>
          </a:p>
          <a:p>
            <a:pPr>
              <a:buFont typeface="Wingdings" pitchFamily="2" charset="2"/>
              <a:buChar char=""/>
            </a:pPr>
            <a:r>
              <a:rPr lang="el-GR" sz="2800" dirty="0" smtClean="0">
                <a:latin typeface="Calibri"/>
                <a:ea typeface="Calibri"/>
              </a:rPr>
              <a:t>η </a:t>
            </a:r>
            <a:r>
              <a:rPr lang="el-GR" sz="2800" dirty="0">
                <a:latin typeface="Calibri"/>
                <a:ea typeface="Calibri"/>
              </a:rPr>
              <a:t>οποία κατά κανόνα δεν μπορεί να υπερβαίνει τις 30.4.2023 και σύμφωνα με τις Οδηγίες της Εθνικής Αρχής Συντονισμού σχετικά με το κλείσιμο των Επιχειρησιακών Προγραμμάτων του ΕΣΠΑ 2014 - 2020»</a:t>
            </a:r>
            <a:endParaRPr lang="en-US" dirty="0"/>
          </a:p>
        </p:txBody>
      </p:sp>
    </p:spTree>
    <p:extLst>
      <p:ext uri="{BB962C8B-B14F-4D97-AF65-F5344CB8AC3E}">
        <p14:creationId xmlns:p14="http://schemas.microsoft.com/office/powerpoint/2010/main" val="5079151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l-GR" dirty="0"/>
              <a:t>Ι.1.6 –ΕΠΙΛΕΞΙΜΕΣ ΔΑΠΑΝΕΣ-ΠΡΟΥΠΟΛΟΓΙΣΜΟΣ ΕΡΓΩΝ</a:t>
            </a:r>
            <a:endParaRPr lang="en-US"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26</a:t>
            </a:fld>
            <a:endParaRPr lang="en-US" dirty="0">
              <a:solidFill>
                <a:srgbClr val="464653"/>
              </a:solidFill>
            </a:endParaRPr>
          </a:p>
        </p:txBody>
      </p:sp>
      <p:sp>
        <p:nvSpPr>
          <p:cNvPr id="5" name="Content Placeholder 4"/>
          <p:cNvSpPr>
            <a:spLocks noGrp="1"/>
          </p:cNvSpPr>
          <p:nvPr>
            <p:ph sz="quarter" idx="1"/>
          </p:nvPr>
        </p:nvSpPr>
        <p:spPr/>
        <p:txBody>
          <a:bodyPr>
            <a:normAutofit/>
          </a:bodyPr>
          <a:lstStyle/>
          <a:p>
            <a:pPr marL="0" indent="0">
              <a:lnSpc>
                <a:spcPct val="115000"/>
              </a:lnSpc>
              <a:spcAft>
                <a:spcPts val="0"/>
              </a:spcAft>
              <a:buNone/>
            </a:pPr>
            <a:r>
              <a:rPr lang="el-GR" sz="2800" dirty="0" smtClean="0">
                <a:latin typeface="Calibri"/>
                <a:ea typeface="Calibri"/>
                <a:cs typeface="Calibri"/>
              </a:rPr>
              <a:t>Προκειμένου </a:t>
            </a:r>
            <a:r>
              <a:rPr lang="el-GR" sz="2800" dirty="0">
                <a:latin typeface="Calibri"/>
                <a:ea typeface="Calibri"/>
                <a:cs typeface="Calibri"/>
              </a:rPr>
              <a:t>μία δαπάνη να κριθεί επιλέξιμη θα πρέπει το αντίστοιχο παραστατικό να έχει εξοφληθεί μετά την ημερομηνία έναρξης </a:t>
            </a:r>
            <a:r>
              <a:rPr lang="el-GR" sz="2800" dirty="0" err="1">
                <a:latin typeface="Calibri"/>
                <a:ea typeface="Calibri"/>
                <a:cs typeface="Calibri"/>
              </a:rPr>
              <a:t>επιλεξιμότητας</a:t>
            </a:r>
            <a:r>
              <a:rPr lang="el-GR" sz="2800" dirty="0">
                <a:latin typeface="Calibri"/>
                <a:ea typeface="Calibri"/>
                <a:cs typeface="Calibri"/>
              </a:rPr>
              <a:t> δαπανών και </a:t>
            </a:r>
            <a:r>
              <a:rPr lang="el-GR" sz="2800" u="sng" dirty="0">
                <a:latin typeface="Calibri"/>
                <a:ea typeface="Calibri"/>
                <a:cs typeface="Calibri"/>
              </a:rPr>
              <a:t>μέχρι την ημερομηνία υποβολής του εκάστοτε αιτήματος </a:t>
            </a:r>
            <a:r>
              <a:rPr lang="el-GR" sz="2800" u="sng" dirty="0" smtClean="0">
                <a:latin typeface="Calibri"/>
                <a:ea typeface="Calibri"/>
                <a:cs typeface="Calibri"/>
              </a:rPr>
              <a:t>επαλήθευσης</a:t>
            </a:r>
            <a:endParaRPr lang="en-US" sz="2800" u="sng" dirty="0">
              <a:effectLst/>
              <a:latin typeface="Calibri"/>
              <a:ea typeface="Calibri"/>
              <a:cs typeface="Times New Roman"/>
            </a:endParaRPr>
          </a:p>
        </p:txBody>
      </p:sp>
    </p:spTree>
    <p:extLst>
      <p:ext uri="{BB962C8B-B14F-4D97-AF65-F5344CB8AC3E}">
        <p14:creationId xmlns:p14="http://schemas.microsoft.com/office/powerpoint/2010/main" val="8189950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l-GR" dirty="0">
                <a:solidFill>
                  <a:srgbClr val="00B050"/>
                </a:solidFill>
              </a:rPr>
              <a:t>Αιτήματα Επαλήθευσης Δαπ</a:t>
            </a:r>
            <a:r>
              <a:rPr lang="el-GR" dirty="0"/>
              <a:t>ανών </a:t>
            </a:r>
            <a:endParaRPr lang="en-US"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27</a:t>
            </a:fld>
            <a:endParaRPr lang="en-US" dirty="0">
              <a:solidFill>
                <a:srgbClr val="464653"/>
              </a:solidFill>
            </a:endParaRPr>
          </a:p>
        </p:txBody>
      </p:sp>
      <p:sp>
        <p:nvSpPr>
          <p:cNvPr id="5" name="Content Placeholder 4"/>
          <p:cNvSpPr>
            <a:spLocks noGrp="1"/>
          </p:cNvSpPr>
          <p:nvPr>
            <p:ph sz="quarter" idx="1"/>
          </p:nvPr>
        </p:nvSpPr>
        <p:spPr/>
        <p:txBody>
          <a:bodyPr>
            <a:normAutofit/>
          </a:bodyPr>
          <a:lstStyle/>
          <a:p>
            <a:r>
              <a:rPr lang="el-GR" sz="2800" dirty="0" smtClean="0">
                <a:latin typeface="Calibri"/>
                <a:ea typeface="Calibri"/>
              </a:rPr>
              <a:t>1</a:t>
            </a:r>
            <a:r>
              <a:rPr lang="el-GR" sz="2800" baseline="30000" dirty="0" smtClean="0">
                <a:latin typeface="Calibri"/>
                <a:ea typeface="Calibri"/>
              </a:rPr>
              <a:t>ο</a:t>
            </a:r>
            <a:r>
              <a:rPr lang="el-GR" sz="2800" dirty="0" smtClean="0">
                <a:latin typeface="Calibri"/>
                <a:ea typeface="Calibri"/>
              </a:rPr>
              <a:t> αίτημα </a:t>
            </a:r>
            <a:r>
              <a:rPr lang="el-GR" sz="2800" dirty="0">
                <a:latin typeface="Calibri"/>
                <a:ea typeface="Calibri"/>
              </a:rPr>
              <a:t>ενδιάμεσης </a:t>
            </a:r>
            <a:r>
              <a:rPr lang="el-GR" sz="2800" dirty="0" smtClean="0">
                <a:latin typeface="Calibri"/>
                <a:ea typeface="Calibri"/>
              </a:rPr>
              <a:t>επαλήθευσης</a:t>
            </a:r>
          </a:p>
          <a:p>
            <a:pPr lvl="1"/>
            <a:r>
              <a:rPr lang="el-GR" dirty="0" smtClean="0">
                <a:latin typeface="Calibri"/>
                <a:ea typeface="Calibri"/>
              </a:rPr>
              <a:t>Ο </a:t>
            </a:r>
            <a:r>
              <a:rPr lang="el-GR" dirty="0">
                <a:latin typeface="Calibri"/>
                <a:ea typeface="Calibri"/>
              </a:rPr>
              <a:t>χρόνος υποβολής του </a:t>
            </a:r>
            <a:r>
              <a:rPr lang="el-GR" dirty="0" smtClean="0">
                <a:latin typeface="Calibri"/>
                <a:ea typeface="Calibri"/>
              </a:rPr>
              <a:t>επιλέγεται </a:t>
            </a:r>
            <a:r>
              <a:rPr lang="el-GR" dirty="0">
                <a:latin typeface="Calibri"/>
                <a:ea typeface="Calibri"/>
              </a:rPr>
              <a:t>ελεύθερα από τους δικαιούχους σε σχέση με την πορεία υλοποίησης του </a:t>
            </a:r>
            <a:r>
              <a:rPr lang="el-GR" dirty="0" smtClean="0">
                <a:latin typeface="Calibri"/>
                <a:ea typeface="Calibri"/>
              </a:rPr>
              <a:t>έργου</a:t>
            </a:r>
            <a:endParaRPr lang="el-GR" sz="2500" dirty="0" smtClean="0">
              <a:latin typeface="Calibri"/>
              <a:ea typeface="Calibri"/>
            </a:endParaRPr>
          </a:p>
          <a:p>
            <a:r>
              <a:rPr lang="el-GR" dirty="0" smtClean="0"/>
              <a:t>2</a:t>
            </a:r>
            <a:r>
              <a:rPr lang="el-GR" baseline="30000" dirty="0" smtClean="0"/>
              <a:t>ο</a:t>
            </a:r>
            <a:r>
              <a:rPr lang="el-GR" dirty="0" smtClean="0"/>
              <a:t> αίτημα </a:t>
            </a:r>
            <a:r>
              <a:rPr lang="el-GR" dirty="0"/>
              <a:t>ενδιάμεσης επαλήθευσης. </a:t>
            </a:r>
            <a:endParaRPr lang="el-GR" dirty="0" smtClean="0"/>
          </a:p>
          <a:p>
            <a:pPr lvl="1"/>
            <a:r>
              <a:rPr lang="el-GR" dirty="0" smtClean="0"/>
              <a:t>Υποβάλλεται </a:t>
            </a:r>
            <a:r>
              <a:rPr lang="el-GR" dirty="0"/>
              <a:t>από τους δικαιούχους το αργότερο 9  μήνες  πριν την λήξη του </a:t>
            </a:r>
            <a:r>
              <a:rPr lang="el-GR" dirty="0" smtClean="0"/>
              <a:t>έργου</a:t>
            </a:r>
          </a:p>
          <a:p>
            <a:r>
              <a:rPr lang="el-GR" b="1" dirty="0"/>
              <a:t>Αίτημα τελικής επαλήθευσης – πιστοποίησης </a:t>
            </a:r>
            <a:r>
              <a:rPr lang="el-GR" b="1" dirty="0" smtClean="0"/>
              <a:t>δαπανών</a:t>
            </a:r>
          </a:p>
          <a:p>
            <a:pPr lvl="1"/>
            <a:r>
              <a:rPr lang="el-GR" dirty="0" smtClean="0"/>
              <a:t>Υποβάλλεται </a:t>
            </a:r>
            <a:r>
              <a:rPr lang="el-GR" dirty="0"/>
              <a:t>το αργότερο εντός τριών (3) μηνών από τη λήξη της εγκεκριμένης χρονικής διάρκειας υλοποίησης του έργου</a:t>
            </a:r>
            <a:endParaRPr lang="en-US" dirty="0"/>
          </a:p>
        </p:txBody>
      </p:sp>
    </p:spTree>
    <p:extLst>
      <p:ext uri="{BB962C8B-B14F-4D97-AF65-F5344CB8AC3E}">
        <p14:creationId xmlns:p14="http://schemas.microsoft.com/office/powerpoint/2010/main" val="28772448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l-GR" b="1" dirty="0">
                <a:solidFill>
                  <a:srgbClr val="00B050"/>
                </a:solidFill>
                <a:latin typeface="Calibri"/>
                <a:ea typeface="Calibri"/>
              </a:rPr>
              <a:t>Τροποποιήσεις μείζονος </a:t>
            </a:r>
            <a:r>
              <a:rPr lang="el-GR" b="1" dirty="0" smtClean="0">
                <a:solidFill>
                  <a:srgbClr val="00B050"/>
                </a:solidFill>
                <a:latin typeface="Calibri"/>
                <a:ea typeface="Calibri"/>
              </a:rPr>
              <a:t>σημασίας</a:t>
            </a:r>
            <a:br>
              <a:rPr lang="el-GR" b="1" dirty="0" smtClean="0">
                <a:solidFill>
                  <a:srgbClr val="00B050"/>
                </a:solidFill>
                <a:latin typeface="Calibri"/>
                <a:ea typeface="Calibri"/>
              </a:rPr>
            </a:br>
            <a:r>
              <a:rPr lang="el-GR" b="1" dirty="0">
                <a:solidFill>
                  <a:srgbClr val="00B050"/>
                </a:solidFill>
                <a:latin typeface="Calibri"/>
                <a:ea typeface="Calibri"/>
              </a:rPr>
              <a:t>[μέχρι 3 αιτήματα για όλο το έργο]</a:t>
            </a:r>
            <a:endParaRPr lang="en-US" dirty="0">
              <a:solidFill>
                <a:srgbClr val="00B050"/>
              </a:solidFill>
            </a:endParaRPr>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28</a:t>
            </a:fld>
            <a:endParaRPr lang="en-US" dirty="0">
              <a:solidFill>
                <a:srgbClr val="464653"/>
              </a:solidFill>
            </a:endParaRPr>
          </a:p>
        </p:txBody>
      </p:sp>
      <p:sp>
        <p:nvSpPr>
          <p:cNvPr id="5" name="Content Placeholder 4"/>
          <p:cNvSpPr>
            <a:spLocks noGrp="1"/>
          </p:cNvSpPr>
          <p:nvPr>
            <p:ph sz="quarter" idx="1"/>
          </p:nvPr>
        </p:nvSpPr>
        <p:spPr/>
        <p:txBody>
          <a:bodyPr>
            <a:normAutofit fontScale="77500" lnSpcReduction="20000"/>
          </a:bodyPr>
          <a:lstStyle/>
          <a:p>
            <a:pPr marL="514350" indent="-514350">
              <a:lnSpc>
                <a:spcPct val="115000"/>
              </a:lnSpc>
              <a:spcAft>
                <a:spcPts val="0"/>
              </a:spcAft>
              <a:buFont typeface="+mj-lt"/>
              <a:buAutoNum type="arabicPeriod"/>
              <a:tabLst>
                <a:tab pos="265113" algn="l"/>
              </a:tabLst>
            </a:pPr>
            <a:r>
              <a:rPr lang="el-GR" sz="2800" dirty="0" smtClean="0">
                <a:latin typeface="Calibri"/>
                <a:ea typeface="Calibri"/>
                <a:cs typeface="Calibri"/>
              </a:rPr>
              <a:t>Αντικατάσταση </a:t>
            </a:r>
            <a:r>
              <a:rPr lang="el-GR" sz="2800" dirty="0">
                <a:latin typeface="Calibri"/>
                <a:ea typeface="Calibri"/>
                <a:cs typeface="Calibri"/>
              </a:rPr>
              <a:t>δικαιούχου συνεργατικού έργου (και ανάλογη επικαιροποίηση/ αντικατάσταση του συμφωνητικού συνεργασίας)</a:t>
            </a:r>
            <a:endParaRPr lang="en-US" sz="2800" dirty="0">
              <a:latin typeface="Calibri"/>
              <a:ea typeface="Calibri"/>
              <a:cs typeface="Times New Roman"/>
            </a:endParaRPr>
          </a:p>
          <a:p>
            <a:pPr marL="514350" indent="-514350">
              <a:lnSpc>
                <a:spcPct val="115000"/>
              </a:lnSpc>
              <a:spcAft>
                <a:spcPts val="0"/>
              </a:spcAft>
              <a:buFont typeface="+mj-lt"/>
              <a:buAutoNum type="arabicPeriod"/>
              <a:tabLst>
                <a:tab pos="265113" algn="l"/>
              </a:tabLst>
            </a:pPr>
            <a:r>
              <a:rPr lang="el-GR" sz="2800" dirty="0" smtClean="0">
                <a:latin typeface="Calibri"/>
                <a:ea typeface="Calibri"/>
                <a:cs typeface="Calibri"/>
              </a:rPr>
              <a:t>Μεταβίβαση </a:t>
            </a:r>
            <a:r>
              <a:rPr lang="el-GR" sz="2800" dirty="0">
                <a:latin typeface="Calibri"/>
                <a:ea typeface="Calibri"/>
                <a:cs typeface="Calibri"/>
              </a:rPr>
              <a:t>ή αντικατάσταση πάγιων περιουσιακών στοιχείων, αξίας άνω των </a:t>
            </a:r>
            <a:r>
              <a:rPr lang="el-GR" sz="2800" dirty="0" smtClean="0">
                <a:latin typeface="Calibri"/>
                <a:ea typeface="Calibri"/>
                <a:cs typeface="Calibri"/>
              </a:rPr>
              <a:t>20.000 </a:t>
            </a:r>
            <a:r>
              <a:rPr lang="el-GR" sz="2800" dirty="0">
                <a:latin typeface="Calibri"/>
                <a:ea typeface="Calibri"/>
                <a:cs typeface="Calibri"/>
              </a:rPr>
              <a:t>€ οι αποσβέσεις των οποίων ενισχύονται στο πλαίσιο του έργου</a:t>
            </a:r>
            <a:endParaRPr lang="en-US" sz="2800" dirty="0">
              <a:latin typeface="Calibri"/>
              <a:ea typeface="Calibri"/>
              <a:cs typeface="Times New Roman"/>
            </a:endParaRPr>
          </a:p>
          <a:p>
            <a:pPr marL="514350" indent="-514350">
              <a:lnSpc>
                <a:spcPct val="115000"/>
              </a:lnSpc>
              <a:spcAft>
                <a:spcPts val="0"/>
              </a:spcAft>
              <a:buFont typeface="+mj-lt"/>
              <a:buAutoNum type="arabicPeriod"/>
              <a:tabLst>
                <a:tab pos="265113" algn="l"/>
              </a:tabLst>
            </a:pPr>
            <a:r>
              <a:rPr lang="el-GR" sz="2800" dirty="0" smtClean="0">
                <a:latin typeface="Calibri"/>
                <a:ea typeface="Calibri"/>
                <a:cs typeface="Calibri"/>
              </a:rPr>
              <a:t>Τροποποίηση </a:t>
            </a:r>
            <a:r>
              <a:rPr lang="el-GR" sz="2800" dirty="0">
                <a:latin typeface="Calibri"/>
                <a:ea typeface="Calibri"/>
                <a:cs typeface="Calibri"/>
              </a:rPr>
              <a:t>στοιχείων που επηρεάζουν σημαντικά την έκταση και τον τρόπο υλοποίησης του φυσικού αντικειμένου (π.χ. εφαρμογή τεχνικών/ μεθοδολογίας εκτέλεσης χαμηλότερης τεχνολογικής στάθμισης, περιορισμός των προβλεπόμενων παραδοτέων, συρρίκνωση των εξεταζόμενων από την έρευνα παραμέτρων</a:t>
            </a:r>
            <a:r>
              <a:rPr lang="el-GR" sz="2800" dirty="0" smtClean="0">
                <a:latin typeface="Calibri"/>
                <a:ea typeface="Calibri"/>
                <a:cs typeface="Calibri"/>
              </a:rPr>
              <a:t>)</a:t>
            </a:r>
            <a:endParaRPr lang="en-US" sz="2800" dirty="0">
              <a:latin typeface="Calibri"/>
              <a:ea typeface="Calibri"/>
              <a:cs typeface="Times New Roman"/>
            </a:endParaRPr>
          </a:p>
          <a:p>
            <a:endParaRPr lang="en-US" dirty="0"/>
          </a:p>
        </p:txBody>
      </p:sp>
    </p:spTree>
    <p:extLst>
      <p:ext uri="{BB962C8B-B14F-4D97-AF65-F5344CB8AC3E}">
        <p14:creationId xmlns:p14="http://schemas.microsoft.com/office/powerpoint/2010/main" val="34786741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l-GR" b="1" dirty="0">
                <a:solidFill>
                  <a:srgbClr val="00B050"/>
                </a:solidFill>
                <a:latin typeface="Calibri"/>
                <a:ea typeface="Calibri"/>
              </a:rPr>
              <a:t>Τροποποιήσεις ήσσονος σημασίας</a:t>
            </a:r>
            <a:endParaRPr lang="en-US" dirty="0">
              <a:solidFill>
                <a:srgbClr val="00B050"/>
              </a:solidFill>
            </a:endParaRPr>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29</a:t>
            </a:fld>
            <a:endParaRPr lang="en-US" dirty="0">
              <a:solidFill>
                <a:srgbClr val="464653"/>
              </a:solidFill>
            </a:endParaRPr>
          </a:p>
        </p:txBody>
      </p:sp>
      <p:sp>
        <p:nvSpPr>
          <p:cNvPr id="5" name="Content Placeholder 4"/>
          <p:cNvSpPr>
            <a:spLocks noGrp="1"/>
          </p:cNvSpPr>
          <p:nvPr>
            <p:ph sz="quarter" idx="1"/>
          </p:nvPr>
        </p:nvSpPr>
        <p:spPr/>
        <p:txBody>
          <a:bodyPr>
            <a:normAutofit fontScale="92500" lnSpcReduction="10000"/>
          </a:bodyPr>
          <a:lstStyle/>
          <a:p>
            <a:pPr marL="0" indent="0">
              <a:buNone/>
            </a:pPr>
            <a:r>
              <a:rPr lang="el-GR" sz="2800" dirty="0" smtClean="0">
                <a:latin typeface="Calibri"/>
                <a:ea typeface="Calibri"/>
              </a:rPr>
              <a:t>Ενδεικτικά:</a:t>
            </a:r>
            <a:endParaRPr lang="en-US" sz="2800" dirty="0" smtClean="0">
              <a:latin typeface="Calibri"/>
              <a:ea typeface="Calibri"/>
            </a:endParaRPr>
          </a:p>
          <a:p>
            <a:pPr marL="514350" indent="-514350">
              <a:buFont typeface="+mj-lt"/>
              <a:buAutoNum type="arabicPeriod"/>
            </a:pPr>
            <a:r>
              <a:rPr lang="el-GR" sz="2800" dirty="0" smtClean="0">
                <a:latin typeface="Calibri"/>
                <a:ea typeface="Calibri"/>
              </a:rPr>
              <a:t>Αντικατάσταση </a:t>
            </a:r>
            <a:r>
              <a:rPr lang="el-GR" sz="2800" dirty="0">
                <a:latin typeface="Calibri"/>
                <a:ea typeface="Calibri"/>
              </a:rPr>
              <a:t>μέλους της ομάδας </a:t>
            </a:r>
            <a:r>
              <a:rPr lang="el-GR" sz="2800" dirty="0" smtClean="0">
                <a:latin typeface="Calibri"/>
                <a:ea typeface="Calibri"/>
              </a:rPr>
              <a:t>έργου</a:t>
            </a:r>
            <a:r>
              <a:rPr lang="en-US" sz="2800" dirty="0" smtClean="0">
                <a:latin typeface="Calibri"/>
                <a:ea typeface="Calibri"/>
              </a:rPr>
              <a:t>, </a:t>
            </a:r>
            <a:r>
              <a:rPr lang="el-GR" sz="2800" dirty="0" smtClean="0"/>
              <a:t>Ορισμό</a:t>
            </a:r>
            <a:r>
              <a:rPr lang="el-GR" sz="2800" dirty="0"/>
              <a:t>ς</a:t>
            </a:r>
            <a:r>
              <a:rPr lang="el-GR" sz="2800" dirty="0" smtClean="0"/>
              <a:t> </a:t>
            </a:r>
            <a:r>
              <a:rPr lang="el-GR" sz="2800" dirty="0"/>
              <a:t>νέων μελών της ομάδας έργου </a:t>
            </a:r>
            <a:endParaRPr lang="en-US" sz="2800" dirty="0" smtClean="0">
              <a:latin typeface="Calibri"/>
              <a:ea typeface="Calibri"/>
            </a:endParaRPr>
          </a:p>
          <a:p>
            <a:pPr marL="514350" indent="-514350">
              <a:buFont typeface="+mj-lt"/>
              <a:buAutoNum type="arabicPeriod"/>
            </a:pPr>
            <a:r>
              <a:rPr lang="el-GR" dirty="0"/>
              <a:t>Τροποποίηση του οικονομικού αντικειμένου που επηρεάζει επιμέρους στοιχεία του αρχικώς εγκεκριμένου συνολικού προϋπολογισμού δικαιούχου του έργου σε ποσοστό μικρότερο του 25</a:t>
            </a:r>
            <a:r>
              <a:rPr lang="el-GR" dirty="0" smtClean="0"/>
              <a:t>%</a:t>
            </a:r>
          </a:p>
          <a:p>
            <a:pPr marL="514350" indent="-514350">
              <a:buFont typeface="+mj-lt"/>
              <a:buAutoNum type="arabicPeriod"/>
            </a:pPr>
            <a:r>
              <a:rPr lang="el-GR" dirty="0"/>
              <a:t>Τροποποίηση του ύψους της </a:t>
            </a:r>
            <a:r>
              <a:rPr lang="el-GR" dirty="0" err="1"/>
              <a:t>ανθρωποπροσπάθειας</a:t>
            </a:r>
            <a:r>
              <a:rPr lang="el-GR" dirty="0"/>
              <a:t> κάθε </a:t>
            </a:r>
            <a:r>
              <a:rPr lang="el-GR" dirty="0" smtClean="0"/>
              <a:t>δικαιούχου, αλλά με σταθερό το δείκτη </a:t>
            </a:r>
            <a:r>
              <a:rPr lang="en-US" dirty="0" smtClean="0"/>
              <a:t>CO24</a:t>
            </a:r>
            <a:endParaRPr lang="el-GR" dirty="0" smtClean="0"/>
          </a:p>
          <a:p>
            <a:pPr marL="514350" indent="-514350">
              <a:buFont typeface="+mj-lt"/>
              <a:buAutoNum type="arabicPeriod"/>
            </a:pPr>
            <a:r>
              <a:rPr lang="el-GR" dirty="0"/>
              <a:t>Τροποποίηση της χρονικής διάρκειας των Ενοτήτων </a:t>
            </a:r>
            <a:r>
              <a:rPr lang="el-GR" dirty="0" smtClean="0"/>
              <a:t>Εργασίας και του χρόνου παράδοσης των παραδοτέων</a:t>
            </a:r>
          </a:p>
          <a:p>
            <a:pPr marL="514350" indent="-514350">
              <a:buFont typeface="+mj-lt"/>
              <a:buAutoNum type="arabicPeriod"/>
            </a:pPr>
            <a:r>
              <a:rPr lang="el-GR" dirty="0" smtClean="0"/>
              <a:t>…</a:t>
            </a:r>
            <a:endParaRPr lang="el-GR" dirty="0"/>
          </a:p>
          <a:p>
            <a:pPr marL="514350" indent="-514350">
              <a:buFont typeface="+mj-lt"/>
              <a:buAutoNum type="arabicPeriod"/>
            </a:pPr>
            <a:endParaRPr lang="en-US" dirty="0"/>
          </a:p>
        </p:txBody>
      </p:sp>
    </p:spTree>
    <p:extLst>
      <p:ext uri="{BB962C8B-B14F-4D97-AF65-F5344CB8AC3E}">
        <p14:creationId xmlns:p14="http://schemas.microsoft.com/office/powerpoint/2010/main" val="2835764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900" dirty="0"/>
              <a:t>Α΄ κύκλος - Ενταγμένα </a:t>
            </a:r>
            <a:r>
              <a:rPr lang="el-GR" sz="2900" dirty="0" smtClean="0"/>
              <a:t>έργα:</a:t>
            </a:r>
            <a:r>
              <a:rPr lang="el-GR" sz="2900" dirty="0"/>
              <a:t/>
            </a:r>
            <a:br>
              <a:rPr lang="el-GR" sz="2900" dirty="0"/>
            </a:br>
            <a:r>
              <a:rPr lang="el-GR" sz="2900" dirty="0" smtClean="0"/>
              <a:t>ανά </a:t>
            </a:r>
            <a:r>
              <a:rPr lang="el-GR" sz="2900" dirty="0"/>
              <a:t>Θεματικό τομέα</a:t>
            </a:r>
          </a:p>
        </p:txBody>
      </p:sp>
      <p:graphicFrame>
        <p:nvGraphicFramePr>
          <p:cNvPr id="7" name="Θέση περιεχομένου 6"/>
          <p:cNvGraphicFramePr>
            <a:graphicFrameLocks noGrp="1"/>
          </p:cNvGraphicFramePr>
          <p:nvPr>
            <p:ph sz="quarter" idx="1"/>
            <p:extLst>
              <p:ext uri="{D42A27DB-BD31-4B8C-83A1-F6EECF244321}">
                <p14:modId xmlns:p14="http://schemas.microsoft.com/office/powerpoint/2010/main" val="2272781693"/>
              </p:ext>
            </p:extLst>
          </p:nvPr>
        </p:nvGraphicFramePr>
        <p:xfrm>
          <a:off x="359532" y="1302623"/>
          <a:ext cx="8604956" cy="4698429"/>
        </p:xfrm>
        <a:graphic>
          <a:graphicData uri="http://schemas.openxmlformats.org/drawingml/2006/table">
            <a:tbl>
              <a:tblPr firstRow="1" firstCol="1" bandRow="1" bandCol="1">
                <a:tableStyleId>{91EBBBCC-DAD2-459C-BE2E-F6DE35CF9A28}</a:tableStyleId>
              </a:tblPr>
              <a:tblGrid>
                <a:gridCol w="1332148"/>
                <a:gridCol w="864096"/>
                <a:gridCol w="1008112"/>
                <a:gridCol w="1224136"/>
                <a:gridCol w="936104"/>
                <a:gridCol w="1584176"/>
                <a:gridCol w="1656184"/>
              </a:tblGrid>
              <a:tr h="758225">
                <a:tc>
                  <a:txBody>
                    <a:bodyPr/>
                    <a:lstStyle/>
                    <a:p>
                      <a:pPr algn="l">
                        <a:spcAft>
                          <a:spcPts val="0"/>
                        </a:spcAft>
                      </a:pPr>
                      <a:r>
                        <a:rPr lang="el-GR" sz="1800" b="0" dirty="0">
                          <a:solidFill>
                            <a:schemeClr val="tx1"/>
                          </a:solidFill>
                          <a:effectLst/>
                        </a:rPr>
                        <a:t>ΘΕΜΑΤΙΚΟΙ ΤΟΜΕΙΣ</a:t>
                      </a:r>
                      <a:endParaRPr lang="el-GR" sz="1800" b="0" dirty="0">
                        <a:solidFill>
                          <a:schemeClr val="tx1"/>
                        </a:solidFill>
                        <a:effectLst/>
                        <a:latin typeface="Tahoma"/>
                        <a:ea typeface="Times New Roman"/>
                        <a:cs typeface="Times New Roman"/>
                      </a:endParaRPr>
                    </a:p>
                  </a:txBody>
                  <a:tcPr marL="68580" marR="68580" marT="0" marB="0" anchor="ctr"/>
                </a:tc>
                <a:tc>
                  <a:txBody>
                    <a:bodyPr/>
                    <a:lstStyle/>
                    <a:p>
                      <a:pPr algn="ctr">
                        <a:spcAft>
                          <a:spcPts val="0"/>
                        </a:spcAft>
                      </a:pPr>
                      <a:r>
                        <a:rPr lang="el-GR" sz="1600" b="0" dirty="0" smtClean="0">
                          <a:solidFill>
                            <a:schemeClr val="tx1"/>
                          </a:solidFill>
                          <a:effectLst/>
                        </a:rPr>
                        <a:t>Αριθμός</a:t>
                      </a:r>
                      <a:r>
                        <a:rPr lang="el-GR" sz="1600" b="0" baseline="0" dirty="0" smtClean="0">
                          <a:solidFill>
                            <a:schemeClr val="tx1"/>
                          </a:solidFill>
                          <a:effectLst/>
                        </a:rPr>
                        <a:t>  έργων</a:t>
                      </a:r>
                      <a:endParaRPr lang="el-GR" sz="1600" b="0"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r>
                        <a:rPr lang="el-GR" sz="1600" b="0" dirty="0" smtClean="0">
                          <a:solidFill>
                            <a:schemeClr val="tx1"/>
                          </a:solidFill>
                          <a:effectLst/>
                        </a:rPr>
                        <a:t>Αριθμός  εταίρων</a:t>
                      </a:r>
                      <a:endParaRPr lang="el-GR" sz="1600" b="0"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r>
                        <a:rPr lang="el-GR" sz="1600" b="0" dirty="0" smtClean="0">
                          <a:solidFill>
                            <a:schemeClr val="tx1"/>
                          </a:solidFill>
                          <a:effectLst/>
                        </a:rPr>
                        <a:t>Δημόσια Δαπάνη</a:t>
                      </a:r>
                      <a:endParaRPr lang="el-GR" sz="1600" b="0" dirty="0">
                        <a:solidFill>
                          <a:schemeClr val="tx1"/>
                        </a:solidFill>
                        <a:effectLst/>
                        <a:latin typeface="+mn-lt"/>
                        <a:ea typeface="Times New Roman"/>
                        <a:cs typeface="Times New Roman"/>
                      </a:endParaRPr>
                    </a:p>
                  </a:txBody>
                  <a:tcPr marL="68580" marR="68580" marT="0" marB="0" anchor="ctr"/>
                </a:tc>
                <a:tc>
                  <a:txBody>
                    <a:bodyPr/>
                    <a:lstStyle/>
                    <a:p>
                      <a:pPr algn="ctr">
                        <a:spcBef>
                          <a:spcPts val="240"/>
                        </a:spcBef>
                        <a:spcAft>
                          <a:spcPts val="240"/>
                        </a:spcAft>
                      </a:pPr>
                      <a:r>
                        <a:rPr lang="el-GR" sz="1600" b="0" dirty="0">
                          <a:solidFill>
                            <a:srgbClr val="000000"/>
                          </a:solidFill>
                          <a:effectLst/>
                          <a:latin typeface="Calibri"/>
                          <a:ea typeface="Times New Roman"/>
                          <a:cs typeface="Arial"/>
                        </a:rPr>
                        <a:t>% στη ΔΔ</a:t>
                      </a:r>
                      <a:endParaRPr lang="el-GR" sz="1600" b="0" dirty="0">
                        <a:effectLst/>
                        <a:latin typeface="Calibri"/>
                        <a:ea typeface="Calibri"/>
                        <a:cs typeface="Times New Roman"/>
                      </a:endParaRPr>
                    </a:p>
                  </a:txBody>
                  <a:tcPr marL="68580" marR="68580" marT="0" marB="0" anchor="ctr"/>
                </a:tc>
                <a:tc>
                  <a:txBody>
                    <a:bodyPr/>
                    <a:lstStyle/>
                    <a:p>
                      <a:pPr algn="ctr">
                        <a:spcAft>
                          <a:spcPts val="0"/>
                        </a:spcAft>
                      </a:pPr>
                      <a:r>
                        <a:rPr lang="el-GR" sz="1600" b="0" dirty="0" smtClean="0">
                          <a:solidFill>
                            <a:schemeClr val="tx1"/>
                          </a:solidFill>
                          <a:effectLst/>
                        </a:rPr>
                        <a:t>Συνολικός </a:t>
                      </a:r>
                      <a:r>
                        <a:rPr lang="el-GR" sz="1600" b="0" baseline="0" dirty="0" smtClean="0">
                          <a:solidFill>
                            <a:schemeClr val="tx1"/>
                          </a:solidFill>
                          <a:effectLst/>
                        </a:rPr>
                        <a:t> Προϋπολογισμός</a:t>
                      </a:r>
                      <a:endParaRPr lang="el-GR" sz="1600" b="0" dirty="0">
                        <a:solidFill>
                          <a:schemeClr val="tx1"/>
                        </a:solidFill>
                        <a:effectLst/>
                        <a:latin typeface="+mn-lt"/>
                        <a:ea typeface="Times New Roman"/>
                        <a:cs typeface="Times New Roman"/>
                      </a:endParaRPr>
                    </a:p>
                  </a:txBody>
                  <a:tcPr marL="68580" marR="68580" marT="0" marB="0" anchor="ctr"/>
                </a:tc>
                <a:tc>
                  <a:txBody>
                    <a:bodyPr/>
                    <a:lstStyle/>
                    <a:p>
                      <a:pPr marL="0" algn="ctr" rtl="0" eaLnBrk="1" latinLnBrk="0" hangingPunct="1">
                        <a:spcAft>
                          <a:spcPts val="0"/>
                        </a:spcAft>
                      </a:pPr>
                      <a:r>
                        <a:rPr kumimoji="0" lang="el-GR" sz="1600" b="0" kern="1200" dirty="0" smtClean="0">
                          <a:solidFill>
                            <a:schemeClr val="tx1"/>
                          </a:solidFill>
                          <a:effectLst/>
                          <a:latin typeface="+mn-lt"/>
                          <a:ea typeface="+mn-ea"/>
                          <a:cs typeface="+mn-cs"/>
                        </a:rPr>
                        <a:t>% στο συνολικό προϋπολογισμό</a:t>
                      </a:r>
                      <a:endParaRPr kumimoji="0" lang="el-GR" sz="1600" b="0" kern="1200" dirty="0">
                        <a:solidFill>
                          <a:schemeClr val="tx1"/>
                        </a:solidFill>
                        <a:effectLst/>
                        <a:latin typeface="+mn-lt"/>
                        <a:ea typeface="+mn-ea"/>
                        <a:cs typeface="+mn-cs"/>
                      </a:endParaRPr>
                    </a:p>
                  </a:txBody>
                  <a:tcPr marL="68580" marR="68580" marT="0" marB="0" anchor="ctr"/>
                </a:tc>
              </a:tr>
              <a:tr h="515362">
                <a:tc>
                  <a:txBody>
                    <a:bodyPr/>
                    <a:lstStyle/>
                    <a:p>
                      <a:pPr algn="l" fontAlgn="b"/>
                      <a:r>
                        <a:rPr lang="el-GR" sz="1600" b="0" i="0" u="none" strike="noStrike" dirty="0" smtClean="0">
                          <a:solidFill>
                            <a:schemeClr val="tx1"/>
                          </a:solidFill>
                          <a:effectLst/>
                          <a:latin typeface="Calibri"/>
                        </a:rPr>
                        <a:t>1 ΥΚΑ</a:t>
                      </a:r>
                      <a:endParaRPr lang="el-GR" sz="1600" b="0" i="0" u="none" strike="noStrike" dirty="0">
                        <a:solidFill>
                          <a:schemeClr val="tx1"/>
                        </a:solidFill>
                        <a:effectLst/>
                        <a:latin typeface="Calibri"/>
                      </a:endParaRP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39</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121</a:t>
                      </a:r>
                    </a:p>
                  </a:txBody>
                  <a:tcPr marL="9525" marR="9525" marT="9525" marB="0" anchor="ctr"/>
                </a:tc>
                <a:tc>
                  <a:txBody>
                    <a:bodyPr/>
                    <a:lstStyle/>
                    <a:p>
                      <a:pPr algn="r" fontAlgn="b"/>
                      <a:r>
                        <a:rPr lang="en-US" sz="1600" b="0" i="0" u="none" strike="noStrike" dirty="0">
                          <a:solidFill>
                            <a:srgbClr val="000000"/>
                          </a:solidFill>
                          <a:effectLst/>
                          <a:latin typeface="Calibri" pitchFamily="34" charset="0"/>
                          <a:cs typeface="Calibri" pitchFamily="34" charset="0"/>
                        </a:rPr>
                        <a:t>22.984.410</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7,1%</a:t>
                      </a:r>
                    </a:p>
                  </a:txBody>
                  <a:tcPr marL="9525" marR="9525" marT="9525" marB="0" anchor="ctr"/>
                </a:tc>
                <a:tc>
                  <a:txBody>
                    <a:bodyPr/>
                    <a:lstStyle/>
                    <a:p>
                      <a:pPr algn="r" fontAlgn="b"/>
                      <a:r>
                        <a:rPr lang="en-US" sz="1600" b="0" i="0" u="none" strike="noStrike">
                          <a:solidFill>
                            <a:srgbClr val="000000"/>
                          </a:solidFill>
                          <a:effectLst/>
                          <a:latin typeface="Calibri" pitchFamily="34" charset="0"/>
                          <a:cs typeface="Calibri" pitchFamily="34" charset="0"/>
                        </a:rPr>
                        <a:t>26.896.565</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7,1%</a:t>
                      </a:r>
                    </a:p>
                  </a:txBody>
                  <a:tcPr marL="9525" marR="9525" marT="9525" marB="0" anchor="ctr"/>
                </a:tc>
              </a:tr>
              <a:tr h="441739">
                <a:tc>
                  <a:txBody>
                    <a:bodyPr/>
                    <a:lstStyle/>
                    <a:p>
                      <a:pPr algn="l" fontAlgn="b"/>
                      <a:r>
                        <a:rPr lang="el-GR" sz="1600" b="0" i="0" u="none" strike="noStrike" dirty="0" smtClean="0">
                          <a:solidFill>
                            <a:schemeClr val="tx1"/>
                          </a:solidFill>
                          <a:effectLst/>
                          <a:latin typeface="Calibri"/>
                        </a:rPr>
                        <a:t>2 ΤΠΔ</a:t>
                      </a:r>
                      <a:endParaRPr lang="el-GR" sz="1600" b="0" i="0" u="none" strike="noStrike" dirty="0">
                        <a:solidFill>
                          <a:schemeClr val="tx1"/>
                        </a:solidFill>
                        <a:effectLst/>
                        <a:latin typeface="Calibri"/>
                      </a:endParaRP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91</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285</a:t>
                      </a:r>
                    </a:p>
                  </a:txBody>
                  <a:tcPr marL="9525" marR="9525" marT="9525" marB="0" anchor="ctr"/>
                </a:tc>
                <a:tc>
                  <a:txBody>
                    <a:bodyPr/>
                    <a:lstStyle/>
                    <a:p>
                      <a:pPr algn="r" fontAlgn="b"/>
                      <a:r>
                        <a:rPr lang="en-US" sz="1600" b="0" i="0" u="none" strike="noStrike" dirty="0">
                          <a:solidFill>
                            <a:srgbClr val="000000"/>
                          </a:solidFill>
                          <a:effectLst/>
                          <a:latin typeface="Calibri" pitchFamily="34" charset="0"/>
                          <a:cs typeface="Calibri" pitchFamily="34" charset="0"/>
                        </a:rPr>
                        <a:t>42.554.897</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13,2%</a:t>
                      </a:r>
                    </a:p>
                  </a:txBody>
                  <a:tcPr marL="9525" marR="9525" marT="9525" marB="0" anchor="ctr"/>
                </a:tc>
                <a:tc>
                  <a:txBody>
                    <a:bodyPr/>
                    <a:lstStyle/>
                    <a:p>
                      <a:pPr algn="r" fontAlgn="b"/>
                      <a:r>
                        <a:rPr lang="en-US" sz="1600" b="0" i="0" u="none" strike="noStrike" dirty="0">
                          <a:solidFill>
                            <a:srgbClr val="000000"/>
                          </a:solidFill>
                          <a:effectLst/>
                          <a:latin typeface="Calibri" pitchFamily="34" charset="0"/>
                          <a:cs typeface="Calibri" pitchFamily="34" charset="0"/>
                        </a:rPr>
                        <a:t>49.862.681</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13,3%</a:t>
                      </a:r>
                    </a:p>
                  </a:txBody>
                  <a:tcPr marL="9525" marR="9525" marT="9525" marB="0" anchor="ctr"/>
                </a:tc>
              </a:tr>
              <a:tr h="469122">
                <a:tc>
                  <a:txBody>
                    <a:bodyPr/>
                    <a:lstStyle/>
                    <a:p>
                      <a:pPr algn="l" fontAlgn="b"/>
                      <a:r>
                        <a:rPr lang="el-GR" sz="1600" b="0" i="0" u="none" strike="noStrike" dirty="0" smtClean="0">
                          <a:solidFill>
                            <a:schemeClr val="tx1"/>
                          </a:solidFill>
                          <a:effectLst/>
                          <a:latin typeface="Calibri"/>
                        </a:rPr>
                        <a:t>3 ΑΓΡ</a:t>
                      </a:r>
                      <a:endParaRPr lang="el-GR" sz="1600" b="0" i="0" u="none" strike="noStrike" dirty="0">
                        <a:solidFill>
                          <a:schemeClr val="tx1"/>
                        </a:solidFill>
                        <a:effectLst/>
                        <a:latin typeface="Calibri"/>
                      </a:endParaRPr>
                    </a:p>
                  </a:txBody>
                  <a:tcPr marL="9525" marR="9525" marT="9525" marB="0" anchor="ctr"/>
                </a:tc>
                <a:tc>
                  <a:txBody>
                    <a:bodyPr/>
                    <a:lstStyle/>
                    <a:p>
                      <a:pPr algn="ctr" fontAlgn="b"/>
                      <a:r>
                        <a:rPr lang="en-US" sz="1600" b="0" i="0" u="none" strike="noStrike">
                          <a:solidFill>
                            <a:srgbClr val="000000"/>
                          </a:solidFill>
                          <a:effectLst/>
                          <a:latin typeface="Calibri" pitchFamily="34" charset="0"/>
                          <a:cs typeface="Calibri" pitchFamily="34" charset="0"/>
                        </a:rPr>
                        <a:t>106</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377</a:t>
                      </a:r>
                    </a:p>
                  </a:txBody>
                  <a:tcPr marL="9525" marR="9525" marT="9525" marB="0" anchor="ctr"/>
                </a:tc>
                <a:tc>
                  <a:txBody>
                    <a:bodyPr/>
                    <a:lstStyle/>
                    <a:p>
                      <a:pPr algn="r" fontAlgn="b"/>
                      <a:r>
                        <a:rPr lang="en-US" sz="1600" b="0" i="0" u="none" strike="noStrike" dirty="0">
                          <a:solidFill>
                            <a:srgbClr val="000000"/>
                          </a:solidFill>
                          <a:effectLst/>
                          <a:latin typeface="Calibri" pitchFamily="34" charset="0"/>
                          <a:cs typeface="Calibri" pitchFamily="34" charset="0"/>
                        </a:rPr>
                        <a:t>55.745.820</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17,3%</a:t>
                      </a:r>
                    </a:p>
                  </a:txBody>
                  <a:tcPr marL="9525" marR="9525" marT="9525" marB="0" anchor="ctr"/>
                </a:tc>
                <a:tc>
                  <a:txBody>
                    <a:bodyPr/>
                    <a:lstStyle/>
                    <a:p>
                      <a:pPr algn="r" fontAlgn="b"/>
                      <a:r>
                        <a:rPr lang="en-US" sz="1600" b="0" i="0" u="none" strike="noStrike" dirty="0">
                          <a:solidFill>
                            <a:srgbClr val="000000"/>
                          </a:solidFill>
                          <a:effectLst/>
                          <a:latin typeface="Calibri" pitchFamily="34" charset="0"/>
                          <a:cs typeface="Calibri" pitchFamily="34" charset="0"/>
                        </a:rPr>
                        <a:t>64.555.362</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17,2%</a:t>
                      </a:r>
                    </a:p>
                  </a:txBody>
                  <a:tcPr marL="9525" marR="9525" marT="9525" marB="0" anchor="ctr"/>
                </a:tc>
              </a:tr>
              <a:tr h="414355">
                <a:tc>
                  <a:txBody>
                    <a:bodyPr/>
                    <a:lstStyle/>
                    <a:p>
                      <a:pPr algn="l" fontAlgn="b"/>
                      <a:r>
                        <a:rPr lang="el-GR" sz="1600" b="0" i="0" u="none" strike="noStrike" dirty="0" smtClean="0">
                          <a:solidFill>
                            <a:schemeClr val="tx1"/>
                          </a:solidFill>
                          <a:effectLst/>
                          <a:latin typeface="Calibri"/>
                        </a:rPr>
                        <a:t>4 ΠΒΑ</a:t>
                      </a:r>
                      <a:endParaRPr lang="el-GR" sz="1600" b="0" i="0" u="none" strike="noStrike" dirty="0">
                        <a:solidFill>
                          <a:schemeClr val="tx1"/>
                        </a:solidFill>
                        <a:effectLst/>
                        <a:latin typeface="Calibri"/>
                      </a:endParaRPr>
                    </a:p>
                  </a:txBody>
                  <a:tcPr marL="9525" marR="9525" marT="9525" marB="0" anchor="ctr"/>
                </a:tc>
                <a:tc>
                  <a:txBody>
                    <a:bodyPr/>
                    <a:lstStyle/>
                    <a:p>
                      <a:pPr algn="ctr" fontAlgn="b"/>
                      <a:r>
                        <a:rPr lang="en-US" sz="1600" b="0" i="0" u="none" strike="noStrike">
                          <a:solidFill>
                            <a:srgbClr val="000000"/>
                          </a:solidFill>
                          <a:effectLst/>
                          <a:latin typeface="Calibri" pitchFamily="34" charset="0"/>
                          <a:cs typeface="Calibri" pitchFamily="34" charset="0"/>
                        </a:rPr>
                        <a:t>61</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203</a:t>
                      </a:r>
                    </a:p>
                  </a:txBody>
                  <a:tcPr marL="9525" marR="9525" marT="9525" marB="0" anchor="ctr"/>
                </a:tc>
                <a:tc>
                  <a:txBody>
                    <a:bodyPr/>
                    <a:lstStyle/>
                    <a:p>
                      <a:pPr algn="r" fontAlgn="b"/>
                      <a:r>
                        <a:rPr lang="en-US" sz="1600" b="0" i="0" u="none" strike="noStrike" dirty="0">
                          <a:solidFill>
                            <a:srgbClr val="000000"/>
                          </a:solidFill>
                          <a:effectLst/>
                          <a:latin typeface="Calibri" pitchFamily="34" charset="0"/>
                          <a:cs typeface="Calibri" pitchFamily="34" charset="0"/>
                        </a:rPr>
                        <a:t>35.776.363</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11,1%</a:t>
                      </a:r>
                    </a:p>
                  </a:txBody>
                  <a:tcPr marL="9525" marR="9525" marT="9525" marB="0" anchor="ctr"/>
                </a:tc>
                <a:tc>
                  <a:txBody>
                    <a:bodyPr/>
                    <a:lstStyle/>
                    <a:p>
                      <a:pPr algn="r" fontAlgn="b"/>
                      <a:r>
                        <a:rPr lang="en-US" sz="1600" b="0" i="0" u="none" strike="noStrike">
                          <a:solidFill>
                            <a:srgbClr val="000000"/>
                          </a:solidFill>
                          <a:effectLst/>
                          <a:latin typeface="Calibri" pitchFamily="34" charset="0"/>
                          <a:cs typeface="Calibri" pitchFamily="34" charset="0"/>
                        </a:rPr>
                        <a:t>42.043.761</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11,2%</a:t>
                      </a:r>
                    </a:p>
                  </a:txBody>
                  <a:tcPr marL="9525" marR="9525" marT="9525" marB="0" anchor="ctr"/>
                </a:tc>
              </a:tr>
              <a:tr h="363433">
                <a:tc>
                  <a:txBody>
                    <a:bodyPr/>
                    <a:lstStyle/>
                    <a:p>
                      <a:pPr algn="l" fontAlgn="b"/>
                      <a:r>
                        <a:rPr lang="el-GR" sz="1600" b="0" i="0" u="none" strike="noStrike" dirty="0" smtClean="0">
                          <a:solidFill>
                            <a:schemeClr val="tx1"/>
                          </a:solidFill>
                          <a:effectLst/>
                          <a:latin typeface="Calibri"/>
                        </a:rPr>
                        <a:t>5 ΥΦΑ</a:t>
                      </a:r>
                      <a:endParaRPr lang="el-GR" sz="1600" b="0" i="0" u="none" strike="noStrike" dirty="0">
                        <a:solidFill>
                          <a:schemeClr val="tx1"/>
                        </a:solidFill>
                        <a:effectLst/>
                        <a:latin typeface="Calibri"/>
                      </a:endParaRPr>
                    </a:p>
                  </a:txBody>
                  <a:tcPr marL="9525" marR="9525" marT="9525" marB="0" anchor="ctr"/>
                </a:tc>
                <a:tc>
                  <a:txBody>
                    <a:bodyPr/>
                    <a:lstStyle/>
                    <a:p>
                      <a:pPr algn="ctr" fontAlgn="b"/>
                      <a:r>
                        <a:rPr lang="en-US" sz="1600" b="0" i="0" u="none" strike="noStrike">
                          <a:solidFill>
                            <a:srgbClr val="000000"/>
                          </a:solidFill>
                          <a:effectLst/>
                          <a:latin typeface="Calibri" pitchFamily="34" charset="0"/>
                          <a:cs typeface="Calibri" pitchFamily="34" charset="0"/>
                        </a:rPr>
                        <a:t>103</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324</a:t>
                      </a:r>
                    </a:p>
                  </a:txBody>
                  <a:tcPr marL="9525" marR="9525" marT="9525" marB="0" anchor="ctr"/>
                </a:tc>
                <a:tc>
                  <a:txBody>
                    <a:bodyPr/>
                    <a:lstStyle/>
                    <a:p>
                      <a:pPr algn="r" fontAlgn="b"/>
                      <a:r>
                        <a:rPr lang="en-US" sz="1600" b="0" i="0" u="none" strike="noStrike" dirty="0">
                          <a:solidFill>
                            <a:srgbClr val="000000"/>
                          </a:solidFill>
                          <a:effectLst/>
                          <a:latin typeface="Calibri" pitchFamily="34" charset="0"/>
                          <a:cs typeface="Calibri" pitchFamily="34" charset="0"/>
                        </a:rPr>
                        <a:t>64.681.649</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20,1%</a:t>
                      </a:r>
                    </a:p>
                  </a:txBody>
                  <a:tcPr marL="9525" marR="9525" marT="9525" marB="0" anchor="ctr"/>
                </a:tc>
                <a:tc>
                  <a:txBody>
                    <a:bodyPr/>
                    <a:lstStyle/>
                    <a:p>
                      <a:pPr algn="r" fontAlgn="b"/>
                      <a:r>
                        <a:rPr lang="en-US" sz="1600" b="0" i="0" u="none" strike="noStrike">
                          <a:solidFill>
                            <a:srgbClr val="000000"/>
                          </a:solidFill>
                          <a:effectLst/>
                          <a:latin typeface="Calibri" pitchFamily="34" charset="0"/>
                          <a:cs typeface="Calibri" pitchFamily="34" charset="0"/>
                        </a:rPr>
                        <a:t>74.297.928</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19,8%</a:t>
                      </a:r>
                    </a:p>
                  </a:txBody>
                  <a:tcPr marL="9525" marR="9525" marT="9525" marB="0" anchor="ctr"/>
                </a:tc>
              </a:tr>
              <a:tr h="469122">
                <a:tc>
                  <a:txBody>
                    <a:bodyPr/>
                    <a:lstStyle/>
                    <a:p>
                      <a:pPr algn="l" fontAlgn="b"/>
                      <a:r>
                        <a:rPr lang="el-GR" sz="1600" b="0" i="0" u="none" strike="noStrike" dirty="0" smtClean="0">
                          <a:solidFill>
                            <a:schemeClr val="tx1"/>
                          </a:solidFill>
                          <a:effectLst/>
                          <a:latin typeface="Calibri"/>
                        </a:rPr>
                        <a:t>6 ΜΕΑ</a:t>
                      </a:r>
                      <a:endParaRPr lang="el-GR" sz="1600" b="0" i="0" u="none" strike="noStrike" dirty="0">
                        <a:solidFill>
                          <a:schemeClr val="tx1"/>
                        </a:solidFill>
                        <a:effectLst/>
                        <a:latin typeface="Calibri"/>
                      </a:endParaRPr>
                    </a:p>
                  </a:txBody>
                  <a:tcPr marL="9525" marR="9525" marT="9525" marB="0" anchor="ctr"/>
                </a:tc>
                <a:tc>
                  <a:txBody>
                    <a:bodyPr/>
                    <a:lstStyle/>
                    <a:p>
                      <a:pPr algn="ctr" fontAlgn="b"/>
                      <a:r>
                        <a:rPr lang="en-US" sz="1600" b="0" i="0" u="none" strike="noStrike">
                          <a:solidFill>
                            <a:srgbClr val="000000"/>
                          </a:solidFill>
                          <a:effectLst/>
                          <a:latin typeface="Calibri" pitchFamily="34" charset="0"/>
                          <a:cs typeface="Calibri" pitchFamily="34" charset="0"/>
                        </a:rPr>
                        <a:t>34</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113</a:t>
                      </a:r>
                    </a:p>
                  </a:txBody>
                  <a:tcPr marL="9525" marR="9525" marT="9525" marB="0" anchor="ctr"/>
                </a:tc>
                <a:tc>
                  <a:txBody>
                    <a:bodyPr/>
                    <a:lstStyle/>
                    <a:p>
                      <a:pPr algn="r" fontAlgn="b"/>
                      <a:r>
                        <a:rPr lang="en-US" sz="1600" b="0" i="0" u="none" strike="noStrike" dirty="0">
                          <a:solidFill>
                            <a:srgbClr val="000000"/>
                          </a:solidFill>
                          <a:effectLst/>
                          <a:latin typeface="Calibri" pitchFamily="34" charset="0"/>
                          <a:cs typeface="Calibri" pitchFamily="34" charset="0"/>
                        </a:rPr>
                        <a:t>19.145.106</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5,9%</a:t>
                      </a:r>
                    </a:p>
                  </a:txBody>
                  <a:tcPr marL="9525" marR="9525" marT="9525" marB="0" anchor="ctr"/>
                </a:tc>
                <a:tc>
                  <a:txBody>
                    <a:bodyPr/>
                    <a:lstStyle/>
                    <a:p>
                      <a:pPr algn="r" fontAlgn="b"/>
                      <a:r>
                        <a:rPr lang="en-US" sz="1600" b="0" i="0" u="none" strike="noStrike">
                          <a:solidFill>
                            <a:srgbClr val="000000"/>
                          </a:solidFill>
                          <a:effectLst/>
                          <a:latin typeface="Calibri" pitchFamily="34" charset="0"/>
                          <a:cs typeface="Calibri" pitchFamily="34" charset="0"/>
                        </a:rPr>
                        <a:t>22.448.024</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6,0%</a:t>
                      </a:r>
                    </a:p>
                  </a:txBody>
                  <a:tcPr marL="9525" marR="9525" marT="9525" marB="0" anchor="ctr"/>
                </a:tc>
              </a:tr>
              <a:tr h="492661">
                <a:tc>
                  <a:txBody>
                    <a:bodyPr/>
                    <a:lstStyle/>
                    <a:p>
                      <a:pPr algn="l" fontAlgn="b"/>
                      <a:r>
                        <a:rPr lang="el-GR" sz="1600" b="0" i="0" u="none" strike="noStrike" dirty="0" smtClean="0">
                          <a:solidFill>
                            <a:schemeClr val="tx1"/>
                          </a:solidFill>
                          <a:effectLst/>
                          <a:latin typeface="Calibri"/>
                        </a:rPr>
                        <a:t>7 ΕΝΕ</a:t>
                      </a:r>
                      <a:endParaRPr lang="el-GR" sz="1600" b="0" i="0" u="none" strike="noStrike" dirty="0">
                        <a:solidFill>
                          <a:schemeClr val="tx1"/>
                        </a:solidFill>
                        <a:effectLst/>
                        <a:latin typeface="Calibri"/>
                      </a:endParaRPr>
                    </a:p>
                  </a:txBody>
                  <a:tcPr marL="9525" marR="9525" marT="9525" marB="0" anchor="ctr"/>
                </a:tc>
                <a:tc>
                  <a:txBody>
                    <a:bodyPr/>
                    <a:lstStyle/>
                    <a:p>
                      <a:pPr algn="ctr" fontAlgn="b"/>
                      <a:r>
                        <a:rPr lang="en-US" sz="1600" b="0" i="0" u="none" strike="noStrike">
                          <a:solidFill>
                            <a:srgbClr val="000000"/>
                          </a:solidFill>
                          <a:effectLst/>
                          <a:latin typeface="Calibri" pitchFamily="34" charset="0"/>
                          <a:cs typeface="Calibri" pitchFamily="34" charset="0"/>
                        </a:rPr>
                        <a:t>41</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133</a:t>
                      </a:r>
                    </a:p>
                  </a:txBody>
                  <a:tcPr marL="9525" marR="9525" marT="9525" marB="0" anchor="ctr"/>
                </a:tc>
                <a:tc>
                  <a:txBody>
                    <a:bodyPr/>
                    <a:lstStyle/>
                    <a:p>
                      <a:pPr algn="r" fontAlgn="b"/>
                      <a:r>
                        <a:rPr lang="en-US" sz="1600" b="0" i="0" u="none" strike="noStrike" dirty="0">
                          <a:solidFill>
                            <a:srgbClr val="000000"/>
                          </a:solidFill>
                          <a:effectLst/>
                          <a:latin typeface="Calibri" pitchFamily="34" charset="0"/>
                          <a:cs typeface="Calibri" pitchFamily="34" charset="0"/>
                        </a:rPr>
                        <a:t>24.688.270</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7,7%</a:t>
                      </a:r>
                    </a:p>
                  </a:txBody>
                  <a:tcPr marL="9525" marR="9525" marT="9525" marB="0" anchor="ctr"/>
                </a:tc>
                <a:tc>
                  <a:txBody>
                    <a:bodyPr/>
                    <a:lstStyle/>
                    <a:p>
                      <a:pPr algn="r" fontAlgn="b"/>
                      <a:r>
                        <a:rPr lang="en-US" sz="1600" b="0" i="0" u="none" strike="noStrike">
                          <a:solidFill>
                            <a:srgbClr val="000000"/>
                          </a:solidFill>
                          <a:effectLst/>
                          <a:latin typeface="Calibri" pitchFamily="34" charset="0"/>
                          <a:cs typeface="Calibri" pitchFamily="34" charset="0"/>
                        </a:rPr>
                        <a:t>28.910.319</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7,7%</a:t>
                      </a:r>
                    </a:p>
                  </a:txBody>
                  <a:tcPr marL="9525" marR="9525" marT="9525" marB="0" anchor="ctr"/>
                </a:tc>
              </a:tr>
              <a:tr h="515362">
                <a:tc>
                  <a:txBody>
                    <a:bodyPr/>
                    <a:lstStyle/>
                    <a:p>
                      <a:pPr algn="l" fontAlgn="b"/>
                      <a:r>
                        <a:rPr lang="el-GR" sz="1600" b="0" i="0" u="none" strike="noStrike" dirty="0" smtClean="0">
                          <a:solidFill>
                            <a:schemeClr val="tx1"/>
                          </a:solidFill>
                          <a:effectLst/>
                          <a:latin typeface="Calibri"/>
                        </a:rPr>
                        <a:t>8 ΤΠΕ</a:t>
                      </a:r>
                      <a:endParaRPr lang="el-GR" sz="1600" b="0" i="0" u="none" strike="noStrike" dirty="0">
                        <a:solidFill>
                          <a:schemeClr val="tx1"/>
                        </a:solidFill>
                        <a:effectLst/>
                        <a:latin typeface="Calibri"/>
                      </a:endParaRPr>
                    </a:p>
                  </a:txBody>
                  <a:tcPr marL="9525" marR="9525" marT="9525" marB="0" anchor="ctr"/>
                </a:tc>
                <a:tc>
                  <a:txBody>
                    <a:bodyPr/>
                    <a:lstStyle/>
                    <a:p>
                      <a:pPr algn="ctr" fontAlgn="b"/>
                      <a:r>
                        <a:rPr lang="en-US" sz="1600" b="0" i="0" u="none" strike="noStrike">
                          <a:solidFill>
                            <a:srgbClr val="000000"/>
                          </a:solidFill>
                          <a:effectLst/>
                          <a:latin typeface="Calibri" pitchFamily="34" charset="0"/>
                          <a:cs typeface="Calibri" pitchFamily="34" charset="0"/>
                        </a:rPr>
                        <a:t>115</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329</a:t>
                      </a:r>
                    </a:p>
                  </a:txBody>
                  <a:tcPr marL="9525" marR="9525" marT="9525" marB="0" anchor="ctr"/>
                </a:tc>
                <a:tc>
                  <a:txBody>
                    <a:bodyPr/>
                    <a:lstStyle/>
                    <a:p>
                      <a:pPr algn="r" fontAlgn="b"/>
                      <a:r>
                        <a:rPr lang="en-US" sz="1600" b="0" i="0" u="none" strike="noStrike" dirty="0">
                          <a:solidFill>
                            <a:srgbClr val="000000"/>
                          </a:solidFill>
                          <a:effectLst/>
                          <a:latin typeface="Calibri" pitchFamily="34" charset="0"/>
                          <a:cs typeface="Calibri" pitchFamily="34" charset="0"/>
                        </a:rPr>
                        <a:t>56.752.571</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17,6%</a:t>
                      </a:r>
                    </a:p>
                  </a:txBody>
                  <a:tcPr marL="9525" marR="9525" marT="9525" marB="0" anchor="ctr"/>
                </a:tc>
                <a:tc>
                  <a:txBody>
                    <a:bodyPr/>
                    <a:lstStyle/>
                    <a:p>
                      <a:pPr algn="r" fontAlgn="b"/>
                      <a:r>
                        <a:rPr lang="en-US" sz="1600" b="0" i="0" u="none" strike="noStrike">
                          <a:solidFill>
                            <a:srgbClr val="000000"/>
                          </a:solidFill>
                          <a:effectLst/>
                          <a:latin typeface="Calibri" pitchFamily="34" charset="0"/>
                          <a:cs typeface="Calibri" pitchFamily="34" charset="0"/>
                        </a:rPr>
                        <a:t>67.172.732</a:t>
                      </a:r>
                    </a:p>
                  </a:txBody>
                  <a:tcPr marL="9525" marR="9525" marT="9525" marB="0" anchor="ctr"/>
                </a:tc>
                <a:tc>
                  <a:txBody>
                    <a:bodyPr/>
                    <a:lstStyle/>
                    <a:p>
                      <a:pPr algn="ctr" fontAlgn="b"/>
                      <a:r>
                        <a:rPr lang="en-US" sz="1600" b="0" i="0" u="none" strike="noStrike" dirty="0">
                          <a:solidFill>
                            <a:srgbClr val="000000"/>
                          </a:solidFill>
                          <a:effectLst/>
                          <a:latin typeface="Calibri" pitchFamily="34" charset="0"/>
                          <a:cs typeface="Calibri" pitchFamily="34" charset="0"/>
                        </a:rPr>
                        <a:t>17,9%</a:t>
                      </a:r>
                    </a:p>
                  </a:txBody>
                  <a:tcPr marL="9525" marR="9525" marT="9525" marB="0" anchor="ctr"/>
                </a:tc>
              </a:tr>
              <a:tr h="259048">
                <a:tc>
                  <a:txBody>
                    <a:bodyPr/>
                    <a:lstStyle/>
                    <a:p>
                      <a:pPr algn="r">
                        <a:spcAft>
                          <a:spcPts val="0"/>
                        </a:spcAft>
                      </a:pPr>
                      <a:r>
                        <a:rPr lang="el-GR" sz="1600" dirty="0" smtClean="0">
                          <a:effectLst/>
                          <a:latin typeface="+mn-lt"/>
                        </a:rPr>
                        <a:t>Σύνολα</a:t>
                      </a:r>
                      <a:endParaRPr lang="el-GR" sz="1600" b="0" dirty="0">
                        <a:solidFill>
                          <a:srgbClr val="002060"/>
                        </a:solidFill>
                        <a:effectLst/>
                        <a:latin typeface="+mn-lt"/>
                        <a:ea typeface="Times New Roman"/>
                        <a:cs typeface="Times New Roman"/>
                      </a:endParaRPr>
                    </a:p>
                  </a:txBody>
                  <a:tcPr marL="68580" marR="68580" marT="0" marB="0" anchor="ctr"/>
                </a:tc>
                <a:tc>
                  <a:txBody>
                    <a:bodyPr/>
                    <a:lstStyle/>
                    <a:p>
                      <a:pPr algn="ctr" fontAlgn="b"/>
                      <a:r>
                        <a:rPr lang="en-US" sz="1600" b="1" i="0" u="none" strike="noStrike" dirty="0">
                          <a:solidFill>
                            <a:srgbClr val="000000"/>
                          </a:solidFill>
                          <a:effectLst/>
                          <a:latin typeface="Calibri" pitchFamily="34" charset="0"/>
                          <a:cs typeface="Calibri" pitchFamily="34" charset="0"/>
                        </a:rPr>
                        <a:t>590</a:t>
                      </a:r>
                    </a:p>
                  </a:txBody>
                  <a:tcPr marL="9525" marR="9525" marT="9525" marB="0" anchor="ctr"/>
                </a:tc>
                <a:tc>
                  <a:txBody>
                    <a:bodyPr/>
                    <a:lstStyle/>
                    <a:p>
                      <a:pPr algn="ctr" fontAlgn="b"/>
                      <a:r>
                        <a:rPr lang="en-US" sz="1600" b="1" i="0" u="none" strike="noStrike" dirty="0">
                          <a:solidFill>
                            <a:srgbClr val="000000"/>
                          </a:solidFill>
                          <a:effectLst/>
                          <a:latin typeface="Calibri" pitchFamily="34" charset="0"/>
                          <a:cs typeface="Calibri" pitchFamily="34" charset="0"/>
                        </a:rPr>
                        <a:t>1885</a:t>
                      </a:r>
                    </a:p>
                  </a:txBody>
                  <a:tcPr marL="9525" marR="9525" marT="9525" marB="0" anchor="ctr"/>
                </a:tc>
                <a:tc>
                  <a:txBody>
                    <a:bodyPr/>
                    <a:lstStyle/>
                    <a:p>
                      <a:pPr algn="r" fontAlgn="b"/>
                      <a:r>
                        <a:rPr lang="en-US" sz="1600" b="1" i="0" u="none" strike="noStrike" dirty="0">
                          <a:solidFill>
                            <a:srgbClr val="000000"/>
                          </a:solidFill>
                          <a:effectLst/>
                          <a:latin typeface="Calibri" pitchFamily="34" charset="0"/>
                          <a:cs typeface="Calibri" pitchFamily="34" charset="0"/>
                        </a:rPr>
                        <a:t>322.329.086</a:t>
                      </a:r>
                    </a:p>
                  </a:txBody>
                  <a:tcPr marL="9525" marR="9525" marT="9525" marB="0" anchor="ctr"/>
                </a:tc>
                <a:tc>
                  <a:txBody>
                    <a:bodyPr/>
                    <a:lstStyle/>
                    <a:p>
                      <a:pPr algn="ctr" fontAlgn="ctr"/>
                      <a:r>
                        <a:rPr kumimoji="0" lang="el-GR" sz="1600" b="0" i="0" u="none" strike="noStrike" kern="1200" dirty="0">
                          <a:solidFill>
                            <a:schemeClr val="tx1"/>
                          </a:solidFill>
                          <a:effectLst/>
                          <a:latin typeface="Calibri" pitchFamily="34" charset="0"/>
                          <a:ea typeface="+mn-ea"/>
                          <a:cs typeface="Calibri" pitchFamily="34" charset="0"/>
                        </a:rPr>
                        <a:t>100%</a:t>
                      </a:r>
                    </a:p>
                  </a:txBody>
                  <a:tcPr marL="9525" marR="9525" marT="9525" marB="0" anchor="ctr"/>
                </a:tc>
                <a:tc>
                  <a:txBody>
                    <a:bodyPr/>
                    <a:lstStyle/>
                    <a:p>
                      <a:pPr algn="r" fontAlgn="b"/>
                      <a:r>
                        <a:rPr lang="en-US" sz="1600" b="1" i="0" u="none" strike="noStrike" dirty="0">
                          <a:solidFill>
                            <a:srgbClr val="000000"/>
                          </a:solidFill>
                          <a:effectLst/>
                          <a:latin typeface="Calibri" pitchFamily="34" charset="0"/>
                          <a:cs typeface="Calibri" pitchFamily="34" charset="0"/>
                        </a:rPr>
                        <a:t>376.187.373</a:t>
                      </a:r>
                    </a:p>
                  </a:txBody>
                  <a:tcPr marL="9525" marR="9525" marT="9525" marB="0" anchor="ctr"/>
                </a:tc>
                <a:tc>
                  <a:txBody>
                    <a:bodyPr/>
                    <a:lstStyle/>
                    <a:p>
                      <a:pPr algn="ctr" fontAlgn="b"/>
                      <a:r>
                        <a:rPr lang="el-GR" sz="1600" b="0" i="0" u="none" strike="noStrike" dirty="0">
                          <a:solidFill>
                            <a:srgbClr val="000000"/>
                          </a:solidFill>
                          <a:effectLst/>
                          <a:latin typeface="Calibri" pitchFamily="34" charset="0"/>
                          <a:cs typeface="Calibri" pitchFamily="34" charset="0"/>
                        </a:rPr>
                        <a:t>100%</a:t>
                      </a:r>
                    </a:p>
                  </a:txBody>
                  <a:tcPr marL="9525" marR="9525" marT="9525" marB="0" anchor="ctr"/>
                </a:tc>
              </a:tr>
            </a:tbl>
          </a:graphicData>
        </a:graphic>
      </p:graphicFrame>
      <p:sp>
        <p:nvSpPr>
          <p:cNvPr id="3" name="Θέση υποσέλιδου 2"/>
          <p:cNvSpPr>
            <a:spLocks noGrp="1"/>
          </p:cNvSpPr>
          <p:nvPr>
            <p:ph type="ftr" sz="quarter" idx="11"/>
          </p:nvPr>
        </p:nvSpPr>
        <p:spPr>
          <a:xfrm>
            <a:off x="1763688" y="6367635"/>
            <a:ext cx="5760640" cy="301726"/>
          </a:xfrm>
        </p:spPr>
        <p:txBody>
          <a:bodyPr/>
          <a:lstStyle/>
          <a:p>
            <a:r>
              <a:rPr lang="el-GR" smtClean="0"/>
              <a:t>ΕΡΕΥΝΩ - ΔΗΜΙΟΥΡΓΩ - ΚΑΙΝΟΤΟΜΩ [23.7.2020]</a:t>
            </a:r>
            <a:endParaRPr lang="en-US" dirty="0"/>
          </a:p>
        </p:txBody>
      </p:sp>
      <p:sp>
        <p:nvSpPr>
          <p:cNvPr id="4" name="Θέση αριθμού διαφάνειας 3"/>
          <p:cNvSpPr>
            <a:spLocks noGrp="1"/>
          </p:cNvSpPr>
          <p:nvPr>
            <p:ph type="sldNum" sz="quarter" idx="12"/>
          </p:nvPr>
        </p:nvSpPr>
        <p:spPr/>
        <p:txBody>
          <a:bodyPr/>
          <a:lstStyle/>
          <a:p>
            <a:fld id="{EA7C8D44-3667-46F6-9772-CC52308E2A7F}" type="slidenum">
              <a:rPr lang="en-US" smtClean="0">
                <a:solidFill>
                  <a:srgbClr val="464653"/>
                </a:solidFill>
              </a:rPr>
              <a:pPr/>
              <a:t>3</a:t>
            </a:fld>
            <a:endParaRPr lang="en-US" dirty="0">
              <a:solidFill>
                <a:srgbClr val="464653"/>
              </a:solidFill>
            </a:endParaRPr>
          </a:p>
        </p:txBody>
      </p:sp>
    </p:spTree>
    <p:extLst>
      <p:ext uri="{BB962C8B-B14F-4D97-AF65-F5344CB8AC3E}">
        <p14:creationId xmlns:p14="http://schemas.microsoft.com/office/powerpoint/2010/main" val="223121520"/>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l-GR" b="1" dirty="0">
                <a:solidFill>
                  <a:srgbClr val="00B050"/>
                </a:solidFill>
                <a:latin typeface="Calibri"/>
                <a:ea typeface="Calibri"/>
              </a:rPr>
              <a:t>Τροποποιήσεις που αφορούν </a:t>
            </a:r>
            <a:r>
              <a:rPr lang="el-GR" b="1" dirty="0" smtClean="0">
                <a:solidFill>
                  <a:srgbClr val="00B050"/>
                </a:solidFill>
                <a:latin typeface="Calibri"/>
                <a:ea typeface="Calibri"/>
              </a:rPr>
              <a:t/>
            </a:r>
            <a:br>
              <a:rPr lang="el-GR" b="1" dirty="0" smtClean="0">
                <a:solidFill>
                  <a:srgbClr val="00B050"/>
                </a:solidFill>
                <a:latin typeface="Calibri"/>
                <a:ea typeface="Calibri"/>
              </a:rPr>
            </a:br>
            <a:r>
              <a:rPr lang="el-GR" b="1" dirty="0" smtClean="0">
                <a:solidFill>
                  <a:srgbClr val="00B050"/>
                </a:solidFill>
                <a:latin typeface="Calibri"/>
                <a:ea typeface="Calibri"/>
              </a:rPr>
              <a:t>σε </a:t>
            </a:r>
            <a:r>
              <a:rPr lang="el-GR" b="1" dirty="0">
                <a:solidFill>
                  <a:srgbClr val="00B050"/>
                </a:solidFill>
                <a:latin typeface="Calibri"/>
                <a:ea typeface="Calibri"/>
              </a:rPr>
              <a:t>στοιχεία του δικαιούχου</a:t>
            </a:r>
            <a:endParaRPr lang="en-US" dirty="0">
              <a:solidFill>
                <a:srgbClr val="00B050"/>
              </a:solidFill>
            </a:endParaRPr>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30</a:t>
            </a:fld>
            <a:endParaRPr lang="en-US" dirty="0">
              <a:solidFill>
                <a:srgbClr val="464653"/>
              </a:solidFill>
            </a:endParaRPr>
          </a:p>
        </p:txBody>
      </p:sp>
      <p:sp>
        <p:nvSpPr>
          <p:cNvPr id="5" name="Content Placeholder 4"/>
          <p:cNvSpPr>
            <a:spLocks noGrp="1"/>
          </p:cNvSpPr>
          <p:nvPr>
            <p:ph sz="quarter" idx="1"/>
          </p:nvPr>
        </p:nvSpPr>
        <p:spPr/>
        <p:txBody>
          <a:bodyPr>
            <a:normAutofit/>
          </a:bodyPr>
          <a:lstStyle/>
          <a:p>
            <a:pPr marL="514350" indent="-514350">
              <a:lnSpc>
                <a:spcPct val="115000"/>
              </a:lnSpc>
              <a:buFont typeface="+mj-lt"/>
              <a:buAutoNum type="arabicPeriod"/>
              <a:tabLst>
                <a:tab pos="354013" algn="l"/>
              </a:tabLst>
            </a:pPr>
            <a:r>
              <a:rPr lang="el-GR" sz="2800" dirty="0" smtClean="0">
                <a:latin typeface="Calibri"/>
                <a:ea typeface="Calibri"/>
                <a:cs typeface="Calibri"/>
              </a:rPr>
              <a:t>Μεταβολή </a:t>
            </a:r>
            <a:r>
              <a:rPr lang="el-GR" sz="2800" dirty="0">
                <a:latin typeface="Calibri"/>
                <a:ea typeface="Calibri"/>
                <a:cs typeface="Calibri"/>
              </a:rPr>
              <a:t>επωνυμίας ή /και νομικής μορφής </a:t>
            </a:r>
            <a:endParaRPr lang="en-US" sz="2800" dirty="0">
              <a:latin typeface="Calibri"/>
              <a:ea typeface="Calibri"/>
              <a:cs typeface="Times New Roman"/>
            </a:endParaRPr>
          </a:p>
          <a:p>
            <a:pPr marL="514350" indent="-514350">
              <a:lnSpc>
                <a:spcPct val="115000"/>
              </a:lnSpc>
              <a:buFont typeface="+mj-lt"/>
              <a:buAutoNum type="arabicPeriod"/>
              <a:tabLst>
                <a:tab pos="354013" algn="l"/>
              </a:tabLst>
            </a:pPr>
            <a:r>
              <a:rPr lang="el-GR" sz="2800" dirty="0" smtClean="0">
                <a:latin typeface="Calibri"/>
                <a:ea typeface="Calibri"/>
                <a:cs typeface="Calibri"/>
              </a:rPr>
              <a:t>Αλλαγή </a:t>
            </a:r>
            <a:r>
              <a:rPr lang="el-GR" sz="2800" dirty="0">
                <a:latin typeface="Calibri"/>
                <a:ea typeface="Calibri"/>
                <a:cs typeface="Calibri"/>
              </a:rPr>
              <a:t>Νόμιμου Εκπροσώπου </a:t>
            </a:r>
            <a:endParaRPr lang="en-US" sz="2800" dirty="0">
              <a:latin typeface="Calibri"/>
              <a:ea typeface="Calibri"/>
              <a:cs typeface="Times New Roman"/>
            </a:endParaRPr>
          </a:p>
          <a:p>
            <a:pPr marL="514350" indent="-514350">
              <a:lnSpc>
                <a:spcPct val="115000"/>
              </a:lnSpc>
              <a:buFont typeface="+mj-lt"/>
              <a:buAutoNum type="arabicPeriod"/>
              <a:tabLst>
                <a:tab pos="354013" algn="l"/>
              </a:tabLst>
            </a:pPr>
            <a:r>
              <a:rPr lang="el-GR" sz="2800" dirty="0" smtClean="0">
                <a:latin typeface="Calibri"/>
                <a:ea typeface="Calibri"/>
                <a:cs typeface="Calibri"/>
              </a:rPr>
              <a:t>Μεταβολή εταιρικής / </a:t>
            </a:r>
            <a:r>
              <a:rPr lang="el-GR" sz="2800" dirty="0">
                <a:latin typeface="Calibri"/>
                <a:ea typeface="Calibri"/>
                <a:cs typeface="Calibri"/>
              </a:rPr>
              <a:t>μετοχικής σύνθεσης </a:t>
            </a:r>
            <a:endParaRPr lang="en-US" sz="2800" dirty="0">
              <a:latin typeface="Calibri"/>
              <a:ea typeface="Calibri"/>
              <a:cs typeface="Times New Roman"/>
            </a:endParaRPr>
          </a:p>
          <a:p>
            <a:pPr marL="514350" indent="-514350">
              <a:lnSpc>
                <a:spcPct val="115000"/>
              </a:lnSpc>
              <a:buFont typeface="+mj-lt"/>
              <a:buAutoNum type="arabicPeriod"/>
              <a:tabLst>
                <a:tab pos="354013" algn="l"/>
              </a:tabLst>
            </a:pPr>
            <a:r>
              <a:rPr lang="el-GR" sz="2800" dirty="0" smtClean="0">
                <a:latin typeface="Calibri"/>
                <a:ea typeface="Calibri"/>
                <a:cs typeface="Calibri"/>
              </a:rPr>
              <a:t>Μεταβολή </a:t>
            </a:r>
            <a:r>
              <a:rPr lang="el-GR" sz="2800" dirty="0">
                <a:latin typeface="Calibri"/>
                <a:ea typeface="Calibri"/>
                <a:cs typeface="Calibri"/>
              </a:rPr>
              <a:t>της έδρας ή/ και μετεγκατάσταση της </a:t>
            </a:r>
            <a:r>
              <a:rPr lang="el-GR" sz="2800" dirty="0" err="1">
                <a:latin typeface="Calibri"/>
                <a:ea typeface="Calibri"/>
                <a:cs typeface="Calibri"/>
              </a:rPr>
              <a:t>ενισχυθείσας</a:t>
            </a:r>
            <a:r>
              <a:rPr lang="el-GR" sz="2800" dirty="0">
                <a:latin typeface="Calibri"/>
                <a:ea typeface="Calibri"/>
                <a:cs typeface="Calibri"/>
              </a:rPr>
              <a:t> δραστηριότητας εφόσον γίνεται εντός της ίδιας κατηγορίας περιφέρειας </a:t>
            </a:r>
            <a:endParaRPr lang="el-GR" sz="2800" dirty="0" smtClean="0">
              <a:latin typeface="Calibri"/>
              <a:ea typeface="Calibri"/>
              <a:cs typeface="Calibri"/>
            </a:endParaRPr>
          </a:p>
          <a:p>
            <a:pPr marL="514350" indent="-514350">
              <a:lnSpc>
                <a:spcPct val="115000"/>
              </a:lnSpc>
              <a:buFont typeface="+mj-lt"/>
              <a:buAutoNum type="arabicPeriod"/>
              <a:tabLst>
                <a:tab pos="354013" algn="l"/>
              </a:tabLst>
            </a:pPr>
            <a:r>
              <a:rPr lang="el-GR" sz="2800" dirty="0" smtClean="0">
                <a:latin typeface="Calibri"/>
                <a:ea typeface="Calibri"/>
              </a:rPr>
              <a:t>Αλλαγή </a:t>
            </a:r>
            <a:r>
              <a:rPr lang="el-GR" sz="2800" dirty="0">
                <a:latin typeface="Calibri"/>
                <a:ea typeface="Calibri"/>
              </a:rPr>
              <a:t>Υπευθύνου Επικοινωνίας</a:t>
            </a:r>
            <a:endParaRPr lang="en-US" dirty="0"/>
          </a:p>
        </p:txBody>
      </p:sp>
    </p:spTree>
    <p:extLst>
      <p:ext uri="{BB962C8B-B14F-4D97-AF65-F5344CB8AC3E}">
        <p14:creationId xmlns:p14="http://schemas.microsoft.com/office/powerpoint/2010/main" val="93458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l-GR" b="1" dirty="0">
                <a:solidFill>
                  <a:srgbClr val="00B050"/>
                </a:solidFill>
                <a:latin typeface="Calibri"/>
                <a:ea typeface="Calibri"/>
              </a:rPr>
              <a:t>Άλλες </a:t>
            </a:r>
            <a:r>
              <a:rPr lang="el-GR" b="1" dirty="0" smtClean="0">
                <a:solidFill>
                  <a:srgbClr val="00B050"/>
                </a:solidFill>
                <a:latin typeface="Calibri"/>
                <a:ea typeface="Calibri"/>
              </a:rPr>
              <a:t>τροποποιήσεις </a:t>
            </a:r>
            <a:br>
              <a:rPr lang="el-GR" b="1" dirty="0" smtClean="0">
                <a:solidFill>
                  <a:srgbClr val="00B050"/>
                </a:solidFill>
                <a:latin typeface="Calibri"/>
                <a:ea typeface="Calibri"/>
              </a:rPr>
            </a:br>
            <a:r>
              <a:rPr lang="el-GR" b="1" dirty="0" smtClean="0">
                <a:solidFill>
                  <a:srgbClr val="00B050"/>
                </a:solidFill>
                <a:latin typeface="Calibri"/>
                <a:ea typeface="Calibri"/>
              </a:rPr>
              <a:t>[μέχρι 3 αιτήματα για όλο το έργο]</a:t>
            </a:r>
            <a:endParaRPr lang="en-US" dirty="0">
              <a:solidFill>
                <a:srgbClr val="00B050"/>
              </a:solidFill>
            </a:endParaRPr>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31</a:t>
            </a:fld>
            <a:endParaRPr lang="en-US" dirty="0">
              <a:solidFill>
                <a:srgbClr val="464653"/>
              </a:solidFill>
            </a:endParaRPr>
          </a:p>
        </p:txBody>
      </p:sp>
      <p:sp>
        <p:nvSpPr>
          <p:cNvPr id="5" name="Content Placeholder 4"/>
          <p:cNvSpPr>
            <a:spLocks noGrp="1"/>
          </p:cNvSpPr>
          <p:nvPr>
            <p:ph sz="quarter" idx="1"/>
          </p:nvPr>
        </p:nvSpPr>
        <p:spPr/>
        <p:txBody>
          <a:bodyPr>
            <a:normAutofit fontScale="85000" lnSpcReduction="10000"/>
          </a:bodyPr>
          <a:lstStyle/>
          <a:p>
            <a:pPr marL="514350" indent="-514350">
              <a:lnSpc>
                <a:spcPct val="115000"/>
              </a:lnSpc>
              <a:spcAft>
                <a:spcPts val="0"/>
              </a:spcAft>
              <a:buFont typeface="+mj-lt"/>
              <a:buAutoNum type="arabicPeriod"/>
              <a:tabLst>
                <a:tab pos="900430" algn="l"/>
              </a:tabLst>
            </a:pPr>
            <a:r>
              <a:rPr lang="el-GR" sz="2800" dirty="0" smtClean="0">
                <a:latin typeface="Calibri"/>
                <a:ea typeface="Calibri"/>
                <a:cs typeface="Calibri"/>
              </a:rPr>
              <a:t>Παράταση </a:t>
            </a:r>
            <a:r>
              <a:rPr lang="el-GR" sz="2800" dirty="0">
                <a:latin typeface="Calibri"/>
                <a:ea typeface="Calibri"/>
                <a:cs typeface="Calibri"/>
              </a:rPr>
              <a:t>της χρονικής διάρκειας υλοποίησης του </a:t>
            </a:r>
            <a:r>
              <a:rPr lang="el-GR" sz="2800" dirty="0" smtClean="0">
                <a:latin typeface="Calibri"/>
                <a:ea typeface="Calibri"/>
                <a:cs typeface="Calibri"/>
              </a:rPr>
              <a:t>έργου</a:t>
            </a:r>
            <a:endParaRPr lang="en-US" sz="2800" dirty="0">
              <a:latin typeface="Calibri"/>
              <a:ea typeface="Calibri"/>
              <a:cs typeface="Times New Roman"/>
            </a:endParaRPr>
          </a:p>
          <a:p>
            <a:pPr marL="514350" indent="-514350">
              <a:lnSpc>
                <a:spcPct val="115000"/>
              </a:lnSpc>
              <a:spcAft>
                <a:spcPts val="0"/>
              </a:spcAft>
              <a:buFont typeface="+mj-lt"/>
              <a:buAutoNum type="arabicPeriod"/>
              <a:tabLst>
                <a:tab pos="900430" algn="l"/>
              </a:tabLst>
            </a:pPr>
            <a:r>
              <a:rPr lang="el-GR" sz="2800" dirty="0" smtClean="0">
                <a:latin typeface="Calibri"/>
                <a:ea typeface="Calibri"/>
                <a:cs typeface="Calibri"/>
              </a:rPr>
              <a:t>Αντικατάσταση </a:t>
            </a:r>
            <a:r>
              <a:rPr lang="el-GR" sz="2800" dirty="0">
                <a:latin typeface="Calibri"/>
                <a:ea typeface="Calibri"/>
                <a:cs typeface="Calibri"/>
              </a:rPr>
              <a:t>υπεργολάβου παροχής υπηρεσιών έρευνας επί </a:t>
            </a:r>
            <a:r>
              <a:rPr lang="el-GR" sz="2800" dirty="0" err="1">
                <a:latin typeface="Calibri"/>
                <a:ea typeface="Calibri"/>
                <a:cs typeface="Calibri"/>
              </a:rPr>
              <a:t>συμβάσει</a:t>
            </a:r>
            <a:r>
              <a:rPr lang="el-GR" sz="2800" dirty="0">
                <a:latin typeface="Calibri"/>
                <a:ea typeface="Calibri"/>
                <a:cs typeface="Calibri"/>
              </a:rPr>
              <a:t> που έχει αξιολογηθεί στο πλαίσιο της αξιολόγησης της Αίτησης Χρηματοδότησης (όχι φυσικά πρόσωπα</a:t>
            </a:r>
            <a:r>
              <a:rPr lang="el-GR" sz="2800" dirty="0" smtClean="0">
                <a:latin typeface="Calibri"/>
                <a:ea typeface="Calibri"/>
                <a:cs typeface="Calibri"/>
              </a:rPr>
              <a:t>)</a:t>
            </a:r>
            <a:endParaRPr lang="en-US" sz="2800" dirty="0">
              <a:latin typeface="Calibri"/>
              <a:ea typeface="Calibri"/>
              <a:cs typeface="Times New Roman"/>
            </a:endParaRPr>
          </a:p>
          <a:p>
            <a:pPr marL="514350" indent="-514350">
              <a:lnSpc>
                <a:spcPct val="115000"/>
              </a:lnSpc>
              <a:spcAft>
                <a:spcPts val="0"/>
              </a:spcAft>
              <a:buFont typeface="+mj-lt"/>
              <a:buAutoNum type="arabicPeriod"/>
              <a:tabLst>
                <a:tab pos="900430" algn="l"/>
              </a:tabLst>
            </a:pPr>
            <a:r>
              <a:rPr lang="el-GR" sz="2800" dirty="0" smtClean="0">
                <a:latin typeface="Calibri"/>
                <a:ea typeface="Calibri"/>
                <a:cs typeface="Calibri"/>
              </a:rPr>
              <a:t>Αντικατάσταση </a:t>
            </a:r>
            <a:r>
              <a:rPr lang="el-GR" sz="2800" dirty="0">
                <a:latin typeface="Calibri"/>
                <a:ea typeface="Calibri"/>
                <a:cs typeface="Calibri"/>
              </a:rPr>
              <a:t>Επιστημονικού Υπευθύνου του έργου </a:t>
            </a:r>
            <a:endParaRPr lang="en-US" sz="2800" dirty="0">
              <a:latin typeface="Calibri"/>
              <a:ea typeface="Calibri"/>
              <a:cs typeface="Times New Roman"/>
            </a:endParaRPr>
          </a:p>
          <a:p>
            <a:pPr marL="514350" indent="-514350">
              <a:lnSpc>
                <a:spcPct val="115000"/>
              </a:lnSpc>
              <a:spcAft>
                <a:spcPts val="0"/>
              </a:spcAft>
              <a:buFont typeface="+mj-lt"/>
              <a:buAutoNum type="arabicPeriod"/>
              <a:tabLst>
                <a:tab pos="900430" algn="l"/>
              </a:tabLst>
            </a:pPr>
            <a:r>
              <a:rPr lang="el-GR" sz="2800" dirty="0" smtClean="0">
                <a:latin typeface="Calibri"/>
                <a:ea typeface="Calibri"/>
                <a:cs typeface="Calibri"/>
              </a:rPr>
              <a:t>Αντικατάσταση </a:t>
            </a:r>
            <a:r>
              <a:rPr lang="el-GR" sz="2800" dirty="0">
                <a:latin typeface="Calibri"/>
                <a:ea typeface="Calibri"/>
                <a:cs typeface="Calibri"/>
              </a:rPr>
              <a:t>Συντονιστή του έργου </a:t>
            </a:r>
            <a:endParaRPr lang="en-US" sz="2800" dirty="0">
              <a:latin typeface="Calibri"/>
              <a:ea typeface="Calibri"/>
              <a:cs typeface="Times New Roman"/>
            </a:endParaRPr>
          </a:p>
          <a:p>
            <a:pPr marL="514350" indent="-514350">
              <a:buFont typeface="+mj-lt"/>
              <a:buAutoNum type="arabicPeriod"/>
            </a:pPr>
            <a:r>
              <a:rPr lang="el-GR" sz="2800" dirty="0" smtClean="0">
                <a:latin typeface="Calibri"/>
                <a:ea typeface="Calibri"/>
              </a:rPr>
              <a:t>Τροποποίηση </a:t>
            </a:r>
            <a:r>
              <a:rPr lang="el-GR" sz="2800" dirty="0">
                <a:latin typeface="Calibri"/>
                <a:ea typeface="Calibri"/>
              </a:rPr>
              <a:t>του οικονομικού αντικειμένου που επηρεάζει επιμέρους στοιχεία του αρχικώς εγκεκριμένου συνολικού προϋπολογισμού δικαιούχου του έργου σε ποσοστό μεγαλύτερο του 25%</a:t>
            </a:r>
            <a:endParaRPr lang="en-US" dirty="0"/>
          </a:p>
        </p:txBody>
      </p:sp>
    </p:spTree>
    <p:extLst>
      <p:ext uri="{BB962C8B-B14F-4D97-AF65-F5344CB8AC3E}">
        <p14:creationId xmlns:p14="http://schemas.microsoft.com/office/powerpoint/2010/main" val="22586268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l-GR" dirty="0" smtClean="0"/>
              <a:t>ΣΧΕΔΙΟ 7</a:t>
            </a:r>
            <a:r>
              <a:rPr lang="el-GR" baseline="30000" dirty="0" smtClean="0"/>
              <a:t>ης</a:t>
            </a:r>
            <a:r>
              <a:rPr lang="el-GR" dirty="0" smtClean="0"/>
              <a:t> τροποποίησης της αναλυτικής πρόσκλησης – απλουστεύσεις [2]</a:t>
            </a:r>
            <a:endParaRPr lang="en-US"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32</a:t>
            </a:fld>
            <a:endParaRPr lang="en-US" dirty="0">
              <a:solidFill>
                <a:srgbClr val="464653"/>
              </a:solidFill>
            </a:endParaRPr>
          </a:p>
        </p:txBody>
      </p:sp>
      <p:sp>
        <p:nvSpPr>
          <p:cNvPr id="5" name="Content Placeholder 4"/>
          <p:cNvSpPr>
            <a:spLocks noGrp="1"/>
          </p:cNvSpPr>
          <p:nvPr>
            <p:ph sz="quarter" idx="1"/>
          </p:nvPr>
        </p:nvSpPr>
        <p:spPr>
          <a:xfrm>
            <a:off x="457200" y="1412776"/>
            <a:ext cx="8229600" cy="4744184"/>
          </a:xfrm>
        </p:spPr>
        <p:txBody>
          <a:bodyPr>
            <a:normAutofit fontScale="77500" lnSpcReduction="20000"/>
          </a:bodyPr>
          <a:lstStyle/>
          <a:p>
            <a:pPr>
              <a:buFont typeface="Wingdings" pitchFamily="2" charset="2"/>
              <a:buChar char=""/>
            </a:pPr>
            <a:r>
              <a:rPr lang="el-GR" sz="3000" dirty="0"/>
              <a:t>Παράρτημα</a:t>
            </a:r>
            <a:r>
              <a:rPr lang="el-GR" sz="3000" dirty="0" smtClean="0"/>
              <a:t> </a:t>
            </a:r>
            <a:r>
              <a:rPr lang="el-GR" sz="3000" dirty="0"/>
              <a:t>V ΑΠΟΔΕΚΤΟΙ ΤΡΟΠΟΙ ΕΞΟΦΛΗΣΗΣ ΔΑΠΑΝΩΝ </a:t>
            </a:r>
            <a:endParaRPr lang="en-US" sz="3000" dirty="0" smtClean="0"/>
          </a:p>
          <a:p>
            <a:pPr lvl="1">
              <a:buFont typeface="Wingdings" pitchFamily="2" charset="2"/>
              <a:buChar char=""/>
            </a:pPr>
            <a:r>
              <a:rPr lang="el-GR" sz="2700" dirty="0" smtClean="0"/>
              <a:t>Επειδή </a:t>
            </a:r>
            <a:r>
              <a:rPr lang="el-GR" sz="2700" dirty="0"/>
              <a:t>έχουν παρατηρηθεί παρανοήσεις από μέρους δικαιούχων διευκρινίζεται ότι  τα μετρητά δεν είναι αποκλειστικός τρόπος </a:t>
            </a:r>
            <a:r>
              <a:rPr lang="el-GR" sz="2700" dirty="0" smtClean="0"/>
              <a:t>εξόφλησης για </a:t>
            </a:r>
            <a:r>
              <a:rPr lang="el-GR" sz="2700" dirty="0"/>
              <a:t>δαπάνες κάτω των 500 ευρώ.</a:t>
            </a:r>
          </a:p>
          <a:p>
            <a:pPr>
              <a:buFont typeface="Wingdings" pitchFamily="2" charset="2"/>
              <a:buChar char=""/>
            </a:pPr>
            <a:r>
              <a:rPr lang="el-GR" sz="3000" dirty="0" smtClean="0"/>
              <a:t>Παράρτημα VI ΚΑΝΟΝΕΣ ΕΠΙΛΕΞΙΜΟΤΗΤΑΣ &amp;  ΔΙΚΑΙΟΛΟΓΗΤΙΚΑ </a:t>
            </a:r>
            <a:r>
              <a:rPr lang="el-GR" sz="3000" dirty="0"/>
              <a:t>ΓΙΑ ΤΗΝ ΠΙΣΤΟΠΟΙΗΣΗ ΔΑΠΑΝΩΝ </a:t>
            </a:r>
            <a:endParaRPr lang="en-US" sz="3000" dirty="0" smtClean="0"/>
          </a:p>
          <a:p>
            <a:pPr lvl="1">
              <a:buFont typeface="Wingdings" pitchFamily="2" charset="2"/>
              <a:buChar char=""/>
            </a:pPr>
            <a:r>
              <a:rPr lang="el-GR" sz="2700" dirty="0" smtClean="0"/>
              <a:t>Συγκεκριμένα</a:t>
            </a:r>
            <a:r>
              <a:rPr lang="el-GR" sz="2700" dirty="0"/>
              <a:t>: </a:t>
            </a:r>
            <a:endParaRPr lang="el-GR" sz="2700" dirty="0" smtClean="0"/>
          </a:p>
          <a:p>
            <a:pPr marL="548640" lvl="2" indent="0">
              <a:buNone/>
            </a:pPr>
            <a:r>
              <a:rPr lang="el-GR" sz="2400" dirty="0" smtClean="0"/>
              <a:t>α</a:t>
            </a:r>
            <a:r>
              <a:rPr lang="el-GR" sz="2400" dirty="0"/>
              <a:t>) Αντικατάσταση της νομοθεσίας από τη νέα νομοθεσία για τις ΑΕ</a:t>
            </a:r>
            <a:r>
              <a:rPr lang="el-GR" sz="2400" dirty="0" smtClean="0"/>
              <a:t>,</a:t>
            </a:r>
          </a:p>
          <a:p>
            <a:pPr marL="548640" lvl="2" indent="0">
              <a:buNone/>
            </a:pPr>
            <a:r>
              <a:rPr lang="el-GR" sz="2400" dirty="0" smtClean="0"/>
              <a:t>β</a:t>
            </a:r>
            <a:r>
              <a:rPr lang="el-GR" sz="2400" dirty="0"/>
              <a:t>) </a:t>
            </a:r>
            <a:r>
              <a:rPr lang="el-GR" sz="2400" dirty="0" smtClean="0"/>
              <a:t>Για τις δαπάνες προσωπικού με πραγματικό κόστος, απλοποιούνται </a:t>
            </a:r>
            <a:r>
              <a:rPr lang="el-GR" sz="2400" dirty="0"/>
              <a:t>τα </a:t>
            </a:r>
            <a:r>
              <a:rPr lang="el-GR" sz="2400" dirty="0" smtClean="0"/>
              <a:t>δικαιολογητικά, </a:t>
            </a:r>
            <a:r>
              <a:rPr lang="el-GR" sz="2400" dirty="0"/>
              <a:t>αφού η φορολογική και ασφαλιστική ενημερότητα </a:t>
            </a:r>
            <a:r>
              <a:rPr lang="el-GR" sz="2400" dirty="0" smtClean="0"/>
              <a:t>αποδεικνύει την </a:t>
            </a:r>
            <a:r>
              <a:rPr lang="el-GR" sz="2400" dirty="0"/>
              <a:t>ολοσχερή </a:t>
            </a:r>
            <a:r>
              <a:rPr lang="el-GR" sz="2400" dirty="0" smtClean="0"/>
              <a:t>καταβολή τους </a:t>
            </a:r>
          </a:p>
          <a:p>
            <a:pPr marL="548640" lvl="2" indent="0">
              <a:buNone/>
            </a:pPr>
            <a:r>
              <a:rPr lang="el-GR" sz="2400" dirty="0" smtClean="0"/>
              <a:t>γ) Οι </a:t>
            </a:r>
            <a:r>
              <a:rPr lang="el-GR" sz="2400" dirty="0"/>
              <a:t>ΑΠΔ </a:t>
            </a:r>
            <a:r>
              <a:rPr lang="el-GR" sz="2400" dirty="0" smtClean="0"/>
              <a:t>είναι </a:t>
            </a:r>
            <a:r>
              <a:rPr lang="el-GR" sz="2400" dirty="0"/>
              <a:t>δυνατόν να </a:t>
            </a:r>
            <a:r>
              <a:rPr lang="el-GR" sz="2400" dirty="0" smtClean="0"/>
              <a:t>ζητηθούν </a:t>
            </a:r>
            <a:r>
              <a:rPr lang="el-GR" sz="2400" dirty="0"/>
              <a:t>ως συμπληρωματικό δικαιολογητικό </a:t>
            </a:r>
            <a:r>
              <a:rPr lang="el-GR" sz="2400" dirty="0" smtClean="0"/>
              <a:t>του </a:t>
            </a:r>
            <a:r>
              <a:rPr lang="el-GR" sz="2400" dirty="0"/>
              <a:t>δικαιούχου για λόγους επαλήθευσης της δαπάνης και διασταύρωσης με τυχόν άλλα στοιχεία </a:t>
            </a:r>
          </a:p>
          <a:p>
            <a:endParaRPr lang="el-GR" sz="2700" dirty="0"/>
          </a:p>
        </p:txBody>
      </p:sp>
    </p:spTree>
    <p:extLst>
      <p:ext uri="{BB962C8B-B14F-4D97-AF65-F5344CB8AC3E}">
        <p14:creationId xmlns:p14="http://schemas.microsoft.com/office/powerpoint/2010/main" val="8360235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l-GR" dirty="0"/>
              <a:t>ΣΧΕΔΙΟ 7</a:t>
            </a:r>
            <a:r>
              <a:rPr lang="el-GR" baseline="30000" dirty="0"/>
              <a:t>ης</a:t>
            </a:r>
            <a:r>
              <a:rPr lang="el-GR" dirty="0"/>
              <a:t> τροποποίησης της αναλυτικής πρόσκλησης – απλουστεύσεις </a:t>
            </a:r>
            <a:r>
              <a:rPr lang="el-GR" dirty="0" smtClean="0"/>
              <a:t>[3]</a:t>
            </a:r>
            <a:endParaRPr lang="en-US"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33</a:t>
            </a:fld>
            <a:endParaRPr lang="en-US" dirty="0">
              <a:solidFill>
                <a:srgbClr val="464653"/>
              </a:solidFill>
            </a:endParaRPr>
          </a:p>
        </p:txBody>
      </p:sp>
      <p:sp>
        <p:nvSpPr>
          <p:cNvPr id="5" name="Content Placeholder 4"/>
          <p:cNvSpPr>
            <a:spLocks noGrp="1"/>
          </p:cNvSpPr>
          <p:nvPr>
            <p:ph sz="quarter" idx="1"/>
          </p:nvPr>
        </p:nvSpPr>
        <p:spPr>
          <a:xfrm>
            <a:off x="457200" y="1484784"/>
            <a:ext cx="8229600" cy="4672176"/>
          </a:xfrm>
        </p:spPr>
        <p:txBody>
          <a:bodyPr>
            <a:normAutofit fontScale="77500" lnSpcReduction="20000"/>
          </a:bodyPr>
          <a:lstStyle/>
          <a:p>
            <a:pPr>
              <a:buFont typeface="Wingdings" pitchFamily="2" charset="2"/>
              <a:buChar char=""/>
            </a:pPr>
            <a:r>
              <a:rPr lang="el-GR" sz="3000" dirty="0"/>
              <a:t>Παράρτημα </a:t>
            </a:r>
            <a:r>
              <a:rPr lang="el-GR" sz="3000" dirty="0" smtClean="0"/>
              <a:t>VII -</a:t>
            </a:r>
            <a:r>
              <a:rPr lang="el-GR" sz="3000" dirty="0"/>
              <a:t>ΔΙΚΑΙΟΛΟΓΗΤΙΚΑ ΓΙΑ ΤΗΝ ΚΑΤΑΒΟΛΗ ΤΗΣ ΕΠΙΧΟΡΗΓΗΣΗΣ</a:t>
            </a:r>
          </a:p>
          <a:p>
            <a:pPr lvl="1">
              <a:buFont typeface="Wingdings" pitchFamily="2" charset="2"/>
              <a:buChar char=""/>
            </a:pPr>
            <a:r>
              <a:rPr lang="el-GR" sz="2700" dirty="0" smtClean="0"/>
              <a:t>Για τις επιχειρήσεις, αντικαθίστανται </a:t>
            </a:r>
            <a:r>
              <a:rPr lang="el-GR" sz="2700" dirty="0"/>
              <a:t>τα δικαιολογητικά εκταμίευσης που αφορούν τα </a:t>
            </a:r>
            <a:r>
              <a:rPr lang="el-GR" sz="2700" dirty="0" smtClean="0"/>
              <a:t>πρωτοδικεία από ΥΔ ή/και πιστοποιητικό ΓΕΜΗ</a:t>
            </a:r>
            <a:endParaRPr lang="el-GR" sz="2700" dirty="0"/>
          </a:p>
          <a:p>
            <a:pPr>
              <a:buFont typeface="Wingdings" pitchFamily="2" charset="2"/>
              <a:buChar char=""/>
            </a:pPr>
            <a:r>
              <a:rPr lang="el-GR" sz="3000" dirty="0"/>
              <a:t>Παράρτημα ΧΙ </a:t>
            </a:r>
            <a:r>
              <a:rPr lang="el-GR" sz="3000" dirty="0" smtClean="0"/>
              <a:t>ΕΚΘΕΣΗ / </a:t>
            </a:r>
            <a:r>
              <a:rPr lang="el-GR" sz="3000" dirty="0"/>
              <a:t>ΒΕΒΑΙΩΣΗ Ελέγχου Ορκωτού Ελεγκτή-Λογιστή Προσυμφωνημένων Διαδικασιών (υπόδειγμα) </a:t>
            </a:r>
          </a:p>
          <a:p>
            <a:pPr marL="617220" lvl="1" indent="-342900">
              <a:buFont typeface="Wingdings" pitchFamily="2" charset="2"/>
              <a:buChar char=""/>
            </a:pPr>
            <a:r>
              <a:rPr lang="el-GR" sz="2700" dirty="0" err="1" smtClean="0"/>
              <a:t>Επικαιροποιείται</a:t>
            </a:r>
            <a:r>
              <a:rPr lang="el-GR" sz="2700" dirty="0" smtClean="0"/>
              <a:t> </a:t>
            </a:r>
            <a:r>
              <a:rPr lang="el-GR" sz="2700" dirty="0"/>
              <a:t>η αναφορά στο νομοθετικό πλαίσιο και προστίθενται συγκεκριμένες ενέργειες που χρειάζεται να αιτιολογούνται ειδικώς ως προς την </a:t>
            </a:r>
            <a:r>
              <a:rPr lang="el-GR" sz="2700" dirty="0" err="1"/>
              <a:t>επιλεξιμότητα</a:t>
            </a:r>
            <a:r>
              <a:rPr lang="el-GR" sz="2700" dirty="0"/>
              <a:t> (χωριστή λογιστική </a:t>
            </a:r>
            <a:r>
              <a:rPr lang="el-GR" sz="2700" dirty="0" smtClean="0"/>
              <a:t>μερίδα /</a:t>
            </a:r>
            <a:r>
              <a:rPr lang="el-GR" sz="2700" dirty="0"/>
              <a:t>αποσβέσεις)</a:t>
            </a:r>
          </a:p>
          <a:p>
            <a:pPr marL="617220" lvl="1" indent="-342900">
              <a:buFont typeface="Wingdings" pitchFamily="2" charset="2"/>
              <a:buChar char=""/>
            </a:pPr>
            <a:r>
              <a:rPr lang="el-GR" sz="2700" dirty="0" smtClean="0"/>
              <a:t>Η </a:t>
            </a:r>
            <a:r>
              <a:rPr lang="el-GR" sz="2700" dirty="0"/>
              <a:t>βεβαίωση αναμορφώνεται ώστε να περιλαμβάνει όλες τις αναγκαίες πληροφορίες </a:t>
            </a:r>
          </a:p>
          <a:p>
            <a:pPr marL="617220" lvl="1" indent="-342900">
              <a:buFont typeface="Wingdings" pitchFamily="2" charset="2"/>
              <a:buChar char=""/>
            </a:pPr>
            <a:r>
              <a:rPr lang="el-GR" sz="2700" dirty="0" smtClean="0"/>
              <a:t>Επικαιροποίηση </a:t>
            </a:r>
            <a:r>
              <a:rPr lang="el-GR" sz="2700" dirty="0"/>
              <a:t>των νόμων και προσθήκη ειδικών καθηκόντων σε σχέση με τον έλεγχο </a:t>
            </a:r>
            <a:r>
              <a:rPr lang="el-GR" sz="2700" dirty="0" err="1"/>
              <a:t>επιλεξιμότητας</a:t>
            </a:r>
            <a:endParaRPr lang="el-GR" sz="2700" dirty="0"/>
          </a:p>
          <a:p>
            <a:endParaRPr lang="en-US" dirty="0"/>
          </a:p>
        </p:txBody>
      </p:sp>
    </p:spTree>
    <p:extLst>
      <p:ext uri="{BB962C8B-B14F-4D97-AF65-F5344CB8AC3E}">
        <p14:creationId xmlns:p14="http://schemas.microsoft.com/office/powerpoint/2010/main" val="23675777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34</a:t>
            </a:fld>
            <a:endParaRPr lang="en-US" dirty="0">
              <a:solidFill>
                <a:srgbClr val="464653"/>
              </a:solidFill>
            </a:endParaRPr>
          </a:p>
        </p:txBody>
      </p:sp>
      <p:sp>
        <p:nvSpPr>
          <p:cNvPr id="5" name="Content Placeholder 4"/>
          <p:cNvSpPr>
            <a:spLocks noGrp="1"/>
          </p:cNvSpPr>
          <p:nvPr>
            <p:ph sz="quarter" idx="1"/>
          </p:nvPr>
        </p:nvSpPr>
        <p:spPr>
          <a:xfrm>
            <a:off x="457200" y="1340768"/>
            <a:ext cx="8229600" cy="4816192"/>
          </a:xfrm>
        </p:spPr>
        <p:txBody>
          <a:bodyPr/>
          <a:lstStyle/>
          <a:p>
            <a:pPr marL="85725" indent="0">
              <a:buNone/>
            </a:pPr>
            <a:r>
              <a:rPr lang="el-GR" sz="3600" dirty="0" smtClean="0">
                <a:solidFill>
                  <a:srgbClr val="FF0000"/>
                </a:solidFill>
              </a:rPr>
              <a:t>Στη διάθεσή σας</a:t>
            </a:r>
          </a:p>
          <a:p>
            <a:pPr marL="1171575" indent="0">
              <a:buNone/>
            </a:pPr>
            <a:r>
              <a:rPr lang="el-GR" sz="3600" dirty="0" smtClean="0">
                <a:solidFill>
                  <a:srgbClr val="FF0000"/>
                </a:solidFill>
              </a:rPr>
              <a:t>ΚΑΛΗ ΔΥΝΑΜΗ</a:t>
            </a:r>
          </a:p>
          <a:p>
            <a:pPr marL="1171575" indent="0">
              <a:buNone/>
            </a:pPr>
            <a:r>
              <a:rPr lang="el-GR" sz="3600" dirty="0" smtClean="0">
                <a:solidFill>
                  <a:srgbClr val="FF0000"/>
                </a:solidFill>
              </a:rPr>
              <a:t>ΚΑΛΕΣ ΔΙΑΚΟΠΕΣ!</a:t>
            </a:r>
            <a:r>
              <a:rPr lang="el-GR" sz="3600" dirty="0" smtClean="0"/>
              <a:t> </a:t>
            </a:r>
            <a:endParaRPr lang="en-US" sz="3600" dirty="0" smtClean="0"/>
          </a:p>
          <a:p>
            <a:pPr marL="0" indent="0" algn="ctr">
              <a:buNone/>
            </a:pPr>
            <a:endParaRPr lang="en-US" dirty="0"/>
          </a:p>
          <a:p>
            <a:pPr marL="0" indent="0" algn="ctr">
              <a:buNone/>
            </a:pP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3212974"/>
            <a:ext cx="4104456" cy="2945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867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el-GR" sz="2800" dirty="0"/>
              <a:t>Α΄ </a:t>
            </a:r>
            <a:r>
              <a:rPr lang="el-GR" sz="2800" dirty="0" smtClean="0"/>
              <a:t>κύκλος – ενταγμένα έργα</a:t>
            </a:r>
            <a:r>
              <a:rPr lang="el-GR" sz="2400" dirty="0" smtClean="0"/>
              <a:t>:</a:t>
            </a:r>
            <a:r>
              <a:rPr lang="el-GR" sz="2400" dirty="0"/>
              <a:t/>
            </a:r>
            <a:br>
              <a:rPr lang="el-GR" sz="2400" dirty="0"/>
            </a:br>
            <a:r>
              <a:rPr lang="el-GR" sz="2400" dirty="0" smtClean="0"/>
              <a:t>Δημόσια Δαπάνη ανά Περιφέρεια και Παρέμβαση</a:t>
            </a:r>
            <a:endParaRPr lang="en-US" sz="2400"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4</a:t>
            </a:fld>
            <a:endParaRPr lang="en-US" dirty="0">
              <a:solidFill>
                <a:srgbClr val="464653"/>
              </a:solidFill>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958730383"/>
              </p:ext>
            </p:extLst>
          </p:nvPr>
        </p:nvGraphicFramePr>
        <p:xfrm>
          <a:off x="457201" y="1340773"/>
          <a:ext cx="8075240" cy="4665476"/>
        </p:xfrm>
        <a:graphic>
          <a:graphicData uri="http://schemas.openxmlformats.org/drawingml/2006/table">
            <a:tbl>
              <a:tblPr firstRow="1" bandRow="1">
                <a:tableStyleId>{91EBBBCC-DAD2-459C-BE2E-F6DE35CF9A28}</a:tableStyleId>
              </a:tblPr>
              <a:tblGrid>
                <a:gridCol w="1615048"/>
                <a:gridCol w="1615048"/>
                <a:gridCol w="1820807"/>
                <a:gridCol w="1584176"/>
                <a:gridCol w="1440161"/>
              </a:tblGrid>
              <a:tr h="620636">
                <a:tc>
                  <a:txBody>
                    <a:bodyPr/>
                    <a:lstStyle/>
                    <a:p>
                      <a:pPr algn="l" fontAlgn="b"/>
                      <a:r>
                        <a:rPr lang="el-GR" sz="1000" u="none" strike="noStrike" dirty="0" smtClean="0">
                          <a:solidFill>
                            <a:schemeClr val="tx1"/>
                          </a:solidFill>
                          <a:effectLst/>
                        </a:rPr>
                        <a:t>Περιφέρεια υλοποίησης</a:t>
                      </a:r>
                      <a:endParaRPr lang="en-US" sz="1000" b="1" i="0" u="none" strike="noStrike" dirty="0">
                        <a:solidFill>
                          <a:schemeClr val="tx1"/>
                        </a:solidFill>
                        <a:effectLst/>
                        <a:latin typeface="Calibri" pitchFamily="34" charset="0"/>
                        <a:cs typeface="Calibri" pitchFamily="34" charset="0"/>
                      </a:endParaRPr>
                    </a:p>
                  </a:txBody>
                  <a:tcPr marL="9525" marR="9525" marT="9525" marB="0" anchor="ctr"/>
                </a:tc>
                <a:tc>
                  <a:txBody>
                    <a:bodyPr/>
                    <a:lstStyle/>
                    <a:p>
                      <a:pPr algn="ctr" fontAlgn="b"/>
                      <a:r>
                        <a:rPr lang="el-GR" sz="1000" u="none" strike="noStrike" dirty="0">
                          <a:solidFill>
                            <a:schemeClr val="tx1"/>
                          </a:solidFill>
                          <a:effectLst/>
                        </a:rPr>
                        <a:t>I. Έρευνα και Ανάπτυξη από Μικρομεσαίες Επιχειρήσεις</a:t>
                      </a:r>
                      <a:endParaRPr lang="el-GR" sz="1000" b="1" i="0" u="none" strike="noStrike" dirty="0">
                        <a:solidFill>
                          <a:schemeClr val="tx1"/>
                        </a:solidFill>
                        <a:effectLst/>
                        <a:latin typeface="Calibri" pitchFamily="34" charset="0"/>
                        <a:cs typeface="Calibri" pitchFamily="34" charset="0"/>
                      </a:endParaRPr>
                    </a:p>
                  </a:txBody>
                  <a:tcPr marL="9525" marR="9525" marT="9525" marB="0" anchor="ctr"/>
                </a:tc>
                <a:tc>
                  <a:txBody>
                    <a:bodyPr/>
                    <a:lstStyle/>
                    <a:p>
                      <a:pPr algn="ctr" fontAlgn="b"/>
                      <a:r>
                        <a:rPr lang="el-GR" sz="1000" u="none" strike="noStrike" dirty="0">
                          <a:solidFill>
                            <a:schemeClr val="tx1"/>
                          </a:solidFill>
                          <a:effectLst/>
                        </a:rPr>
                        <a:t>II. Συμπράξεις Επιχειρήσεων με Ερευνητικούς Οργανισμούς</a:t>
                      </a:r>
                      <a:endParaRPr lang="el-GR" sz="1000" b="1" i="0" u="none" strike="noStrike" dirty="0">
                        <a:solidFill>
                          <a:schemeClr val="tx1"/>
                        </a:solidFill>
                        <a:effectLst/>
                        <a:latin typeface="Calibri" pitchFamily="34" charset="0"/>
                        <a:cs typeface="Calibri" pitchFamily="34" charset="0"/>
                      </a:endParaRPr>
                    </a:p>
                  </a:txBody>
                  <a:tcPr marL="9525" marR="9525" marT="9525" marB="0" anchor="ctr"/>
                </a:tc>
                <a:tc>
                  <a:txBody>
                    <a:bodyPr/>
                    <a:lstStyle/>
                    <a:p>
                      <a:pPr algn="ctr" fontAlgn="b"/>
                      <a:r>
                        <a:rPr lang="en-US" sz="1000" u="none" strike="noStrike" dirty="0">
                          <a:solidFill>
                            <a:schemeClr val="tx1"/>
                          </a:solidFill>
                          <a:effectLst/>
                        </a:rPr>
                        <a:t>III. </a:t>
                      </a:r>
                      <a:r>
                        <a:rPr lang="el-GR" sz="1000" u="none" strike="noStrike" dirty="0">
                          <a:solidFill>
                            <a:schemeClr val="tx1"/>
                          </a:solidFill>
                          <a:effectLst/>
                        </a:rPr>
                        <a:t>Αξιοποίηση Ερευνητικών Αποτελεσμάτων</a:t>
                      </a:r>
                      <a:endParaRPr lang="el-GR" sz="1000" b="1" i="0" u="none" strike="noStrike" dirty="0">
                        <a:solidFill>
                          <a:schemeClr val="tx1"/>
                        </a:solidFill>
                        <a:effectLst/>
                        <a:latin typeface="Calibri" pitchFamily="34" charset="0"/>
                        <a:cs typeface="Calibri" pitchFamily="34" charset="0"/>
                      </a:endParaRPr>
                    </a:p>
                  </a:txBody>
                  <a:tcPr marL="9525" marR="9525" marT="9525" marB="0" anchor="ctr"/>
                </a:tc>
                <a:tc>
                  <a:txBody>
                    <a:bodyPr/>
                    <a:lstStyle/>
                    <a:p>
                      <a:pPr algn="ctr" fontAlgn="b"/>
                      <a:r>
                        <a:rPr lang="el-GR" sz="1000" u="none" strike="noStrike" dirty="0" smtClean="0">
                          <a:solidFill>
                            <a:schemeClr val="tx1"/>
                          </a:solidFill>
                          <a:effectLst/>
                        </a:rPr>
                        <a:t>Σύνολο</a:t>
                      </a:r>
                      <a:r>
                        <a:rPr lang="el-GR" sz="1000" u="none" strike="noStrike" baseline="0" dirty="0" smtClean="0">
                          <a:solidFill>
                            <a:schemeClr val="tx1"/>
                          </a:solidFill>
                          <a:effectLst/>
                        </a:rPr>
                        <a:t> Δημόσια Δαπάνη</a:t>
                      </a:r>
                      <a:endParaRPr lang="en-US" sz="1000" b="1" i="0" u="none" strike="noStrike" dirty="0">
                        <a:solidFill>
                          <a:schemeClr val="tx1"/>
                        </a:solidFill>
                        <a:effectLst/>
                        <a:latin typeface="Calibri" pitchFamily="34" charset="0"/>
                        <a:cs typeface="Calibri" pitchFamily="34" charset="0"/>
                      </a:endParaRPr>
                    </a:p>
                  </a:txBody>
                  <a:tcPr marL="9525" marR="9525" marT="9525" marB="0" anchor="ctr"/>
                </a:tc>
              </a:tr>
              <a:tr h="387471">
                <a:tc>
                  <a:txBody>
                    <a:bodyPr/>
                    <a:lstStyle/>
                    <a:p>
                      <a:pPr algn="l" fontAlgn="b"/>
                      <a:r>
                        <a:rPr lang="el-GR" sz="1400" u="none" strike="noStrike" dirty="0" smtClean="0">
                          <a:effectLst/>
                        </a:rPr>
                        <a:t>ΑΜΘ</a:t>
                      </a:r>
                      <a:endParaRPr lang="el-GR"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2.115.399</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12.680.998</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l" fontAlgn="b"/>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14.796.397</a:t>
                      </a:r>
                      <a:endParaRPr lang="en-US" sz="1400" b="0" i="0" u="none" strike="noStrike">
                        <a:solidFill>
                          <a:srgbClr val="000000"/>
                        </a:solidFill>
                        <a:effectLst/>
                        <a:latin typeface="Calibri" pitchFamily="34" charset="0"/>
                        <a:cs typeface="Calibri" pitchFamily="34" charset="0"/>
                      </a:endParaRPr>
                    </a:p>
                  </a:txBody>
                  <a:tcPr marL="9525" marR="9525" marT="9525" marB="0" anchor="ctr"/>
                </a:tc>
              </a:tr>
              <a:tr h="265221">
                <a:tc>
                  <a:txBody>
                    <a:bodyPr/>
                    <a:lstStyle/>
                    <a:p>
                      <a:pPr algn="l" fontAlgn="b"/>
                      <a:r>
                        <a:rPr lang="el-GR" sz="1400" u="none" strike="noStrike" dirty="0">
                          <a:effectLst/>
                        </a:rPr>
                        <a:t>Αττικής</a:t>
                      </a:r>
                      <a:endParaRPr lang="el-GR"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10.910.664</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101.502.730</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348.065</a:t>
                      </a:r>
                      <a:endParaRPr lang="en-US" sz="1400" b="0" i="0" u="none" strike="noStrike">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112.761.459</a:t>
                      </a:r>
                      <a:endParaRPr lang="en-US" sz="1400" b="0" i="0" u="none" strike="noStrike">
                        <a:solidFill>
                          <a:srgbClr val="000000"/>
                        </a:solidFill>
                        <a:effectLst/>
                        <a:latin typeface="Calibri" pitchFamily="34" charset="0"/>
                        <a:cs typeface="Calibri" pitchFamily="34" charset="0"/>
                      </a:endParaRPr>
                    </a:p>
                  </a:txBody>
                  <a:tcPr marL="9525" marR="9525" marT="9525" marB="0" anchor="ctr"/>
                </a:tc>
              </a:tr>
              <a:tr h="265221">
                <a:tc>
                  <a:txBody>
                    <a:bodyPr/>
                    <a:lstStyle/>
                    <a:p>
                      <a:pPr algn="l" fontAlgn="b"/>
                      <a:r>
                        <a:rPr lang="el-GR" sz="1400" u="none" strike="noStrike" dirty="0">
                          <a:effectLst/>
                        </a:rPr>
                        <a:t>Βορείου Αιγαίου</a:t>
                      </a:r>
                      <a:endParaRPr lang="el-GR"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l" fontAlgn="b"/>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1.660.166</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1.660.166</a:t>
                      </a:r>
                      <a:endParaRPr lang="en-US" sz="1400" b="0" i="0" u="none" strike="noStrike">
                        <a:solidFill>
                          <a:srgbClr val="000000"/>
                        </a:solidFill>
                        <a:effectLst/>
                        <a:latin typeface="Calibri" pitchFamily="34" charset="0"/>
                        <a:cs typeface="Calibri" pitchFamily="34" charset="0"/>
                      </a:endParaRPr>
                    </a:p>
                  </a:txBody>
                  <a:tcPr marL="9525" marR="9525" marT="9525" marB="0" anchor="ctr"/>
                </a:tc>
              </a:tr>
              <a:tr h="265221">
                <a:tc>
                  <a:txBody>
                    <a:bodyPr/>
                    <a:lstStyle/>
                    <a:p>
                      <a:pPr algn="l" fontAlgn="b"/>
                      <a:r>
                        <a:rPr lang="el-GR" sz="1400" u="none" strike="noStrike" dirty="0">
                          <a:effectLst/>
                        </a:rPr>
                        <a:t>Δυτικής Ελλάδας</a:t>
                      </a:r>
                      <a:endParaRPr lang="el-GR"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2.552.036</a:t>
                      </a:r>
                      <a:endParaRPr lang="en-US" sz="1400" b="0" i="0" u="none" strike="noStrike">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22.360.007</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2.105.711</a:t>
                      </a:r>
                      <a:endParaRPr lang="en-US" sz="1400" b="0" i="0" u="none" strike="noStrike">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27.017.753</a:t>
                      </a:r>
                      <a:endParaRPr lang="en-US" sz="1400" b="0" i="0" u="none" strike="noStrike">
                        <a:solidFill>
                          <a:srgbClr val="000000"/>
                        </a:solidFill>
                        <a:effectLst/>
                        <a:latin typeface="Calibri" pitchFamily="34" charset="0"/>
                        <a:cs typeface="Calibri" pitchFamily="34" charset="0"/>
                      </a:endParaRPr>
                    </a:p>
                  </a:txBody>
                  <a:tcPr marL="9525" marR="9525" marT="9525" marB="0" anchor="ctr"/>
                </a:tc>
              </a:tr>
              <a:tr h="265221">
                <a:tc>
                  <a:txBody>
                    <a:bodyPr/>
                    <a:lstStyle/>
                    <a:p>
                      <a:pPr algn="l" fontAlgn="b"/>
                      <a:r>
                        <a:rPr lang="el-GR" sz="1400" u="none" strike="noStrike" dirty="0">
                          <a:effectLst/>
                        </a:rPr>
                        <a:t>Δυτικής Μακεδονίας</a:t>
                      </a:r>
                      <a:endParaRPr lang="el-GR"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498.074</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3.456.356</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3.954.429</a:t>
                      </a:r>
                      <a:endParaRPr lang="en-US" sz="1400" b="0" i="0" u="none" strike="noStrike">
                        <a:solidFill>
                          <a:srgbClr val="000000"/>
                        </a:solidFill>
                        <a:effectLst/>
                        <a:latin typeface="Calibri" pitchFamily="34" charset="0"/>
                        <a:cs typeface="Calibri" pitchFamily="34" charset="0"/>
                      </a:endParaRPr>
                    </a:p>
                  </a:txBody>
                  <a:tcPr marL="9525" marR="9525" marT="9525" marB="0" anchor="ctr"/>
                </a:tc>
              </a:tr>
              <a:tr h="265221">
                <a:tc>
                  <a:txBody>
                    <a:bodyPr/>
                    <a:lstStyle/>
                    <a:p>
                      <a:pPr algn="l" fontAlgn="b"/>
                      <a:r>
                        <a:rPr lang="el-GR" sz="1400" u="none" strike="noStrike" dirty="0">
                          <a:effectLst/>
                        </a:rPr>
                        <a:t>Ηπείρου</a:t>
                      </a:r>
                      <a:endParaRPr lang="el-GR"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860.471</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12.611.534</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13.472.005</a:t>
                      </a:r>
                      <a:endParaRPr lang="en-US" sz="1400" b="0" i="0" u="none" strike="noStrike">
                        <a:solidFill>
                          <a:srgbClr val="000000"/>
                        </a:solidFill>
                        <a:effectLst/>
                        <a:latin typeface="Calibri" pitchFamily="34" charset="0"/>
                        <a:cs typeface="Calibri" pitchFamily="34" charset="0"/>
                      </a:endParaRPr>
                    </a:p>
                  </a:txBody>
                  <a:tcPr marL="9525" marR="9525" marT="9525" marB="0" anchor="ctr"/>
                </a:tc>
              </a:tr>
              <a:tr h="265221">
                <a:tc>
                  <a:txBody>
                    <a:bodyPr/>
                    <a:lstStyle/>
                    <a:p>
                      <a:pPr algn="l" fontAlgn="b"/>
                      <a:r>
                        <a:rPr lang="el-GR" sz="1400" u="none" strike="noStrike">
                          <a:effectLst/>
                        </a:rPr>
                        <a:t>Θεσσαλίας</a:t>
                      </a:r>
                      <a:endParaRPr lang="el-GR" sz="1400" b="0" i="0" u="none" strike="noStrike">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2.054.115</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17.397.874</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19.451.989</a:t>
                      </a:r>
                      <a:endParaRPr lang="en-US" sz="1400" b="0" i="0" u="none" strike="noStrike">
                        <a:solidFill>
                          <a:srgbClr val="000000"/>
                        </a:solidFill>
                        <a:effectLst/>
                        <a:latin typeface="Calibri" pitchFamily="34" charset="0"/>
                        <a:cs typeface="Calibri" pitchFamily="34" charset="0"/>
                      </a:endParaRPr>
                    </a:p>
                  </a:txBody>
                  <a:tcPr marL="9525" marR="9525" marT="9525" marB="0" anchor="ctr"/>
                </a:tc>
              </a:tr>
              <a:tr h="265221">
                <a:tc>
                  <a:txBody>
                    <a:bodyPr/>
                    <a:lstStyle/>
                    <a:p>
                      <a:pPr algn="l" fontAlgn="b"/>
                      <a:r>
                        <a:rPr lang="el-GR" sz="1400" u="none" strike="noStrike">
                          <a:effectLst/>
                        </a:rPr>
                        <a:t>Ιονίων Νήσων</a:t>
                      </a:r>
                      <a:endParaRPr lang="el-GR" sz="1400" b="0" i="0" u="none" strike="noStrike">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123.982</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1.711.975</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l" fontAlgn="b"/>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1.835.957</a:t>
                      </a:r>
                      <a:endParaRPr lang="en-US" sz="1400" b="0" i="0" u="none" strike="noStrike">
                        <a:solidFill>
                          <a:srgbClr val="000000"/>
                        </a:solidFill>
                        <a:effectLst/>
                        <a:latin typeface="Calibri" pitchFamily="34" charset="0"/>
                        <a:cs typeface="Calibri" pitchFamily="34" charset="0"/>
                      </a:endParaRPr>
                    </a:p>
                  </a:txBody>
                  <a:tcPr marL="9525" marR="9525" marT="9525" marB="0" anchor="ctr"/>
                </a:tc>
              </a:tr>
              <a:tr h="303693">
                <a:tc>
                  <a:txBody>
                    <a:bodyPr/>
                    <a:lstStyle/>
                    <a:p>
                      <a:pPr algn="l" fontAlgn="b"/>
                      <a:r>
                        <a:rPr lang="el-GR" sz="1400" u="none" strike="noStrike" dirty="0" err="1" smtClean="0">
                          <a:effectLst/>
                        </a:rPr>
                        <a:t>Κεντρ</a:t>
                      </a:r>
                      <a:r>
                        <a:rPr lang="el-GR" sz="1400" u="none" strike="noStrike" dirty="0" smtClean="0">
                          <a:effectLst/>
                        </a:rPr>
                        <a:t>. Μακεδονίας</a:t>
                      </a:r>
                      <a:endParaRPr lang="el-GR"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7.365.108</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76.468.047</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l" fontAlgn="b"/>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83.833.155</a:t>
                      </a:r>
                      <a:endParaRPr lang="en-US" sz="1400" b="0" i="0" u="none" strike="noStrike">
                        <a:solidFill>
                          <a:srgbClr val="000000"/>
                        </a:solidFill>
                        <a:effectLst/>
                        <a:latin typeface="Calibri" pitchFamily="34" charset="0"/>
                        <a:cs typeface="Calibri" pitchFamily="34" charset="0"/>
                      </a:endParaRPr>
                    </a:p>
                  </a:txBody>
                  <a:tcPr marL="9525" marR="9525" marT="9525" marB="0" anchor="ctr"/>
                </a:tc>
              </a:tr>
              <a:tr h="265221">
                <a:tc>
                  <a:txBody>
                    <a:bodyPr/>
                    <a:lstStyle/>
                    <a:p>
                      <a:pPr algn="l" fontAlgn="b"/>
                      <a:r>
                        <a:rPr lang="el-GR" sz="1400" u="none" strike="noStrike">
                          <a:effectLst/>
                        </a:rPr>
                        <a:t>Κρήτης</a:t>
                      </a:r>
                      <a:endParaRPr lang="el-GR" sz="1400" b="0" i="0" u="none" strike="noStrike">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1.958.770</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24.944.746</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606.151</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27.509.667</a:t>
                      </a:r>
                      <a:endParaRPr lang="en-US" sz="1400" b="0" i="0" u="none" strike="noStrike">
                        <a:solidFill>
                          <a:srgbClr val="000000"/>
                        </a:solidFill>
                        <a:effectLst/>
                        <a:latin typeface="Calibri" pitchFamily="34" charset="0"/>
                        <a:cs typeface="Calibri" pitchFamily="34" charset="0"/>
                      </a:endParaRPr>
                    </a:p>
                  </a:txBody>
                  <a:tcPr marL="9525" marR="9525" marT="9525" marB="0" anchor="ctr"/>
                </a:tc>
              </a:tr>
              <a:tr h="265221">
                <a:tc>
                  <a:txBody>
                    <a:bodyPr/>
                    <a:lstStyle/>
                    <a:p>
                      <a:pPr algn="l" fontAlgn="b"/>
                      <a:r>
                        <a:rPr lang="el-GR" sz="1400" u="none" strike="noStrike">
                          <a:effectLst/>
                        </a:rPr>
                        <a:t>Νοτίου Αιγαίου</a:t>
                      </a:r>
                      <a:endParaRPr lang="el-GR" sz="1400" b="0" i="0" u="none" strike="noStrike">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118.595</a:t>
                      </a:r>
                      <a:endParaRPr lang="en-US" sz="1400" b="0" i="0" u="none" strike="noStrike">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1.051.775</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l" fontAlgn="b"/>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1.170.370</a:t>
                      </a:r>
                      <a:endParaRPr lang="en-US" sz="1400" b="0" i="0" u="none" strike="noStrike">
                        <a:solidFill>
                          <a:srgbClr val="000000"/>
                        </a:solidFill>
                        <a:effectLst/>
                        <a:latin typeface="Calibri" pitchFamily="34" charset="0"/>
                        <a:cs typeface="Calibri" pitchFamily="34" charset="0"/>
                      </a:endParaRPr>
                    </a:p>
                  </a:txBody>
                  <a:tcPr marL="9525" marR="9525" marT="9525" marB="0" anchor="ctr"/>
                </a:tc>
              </a:tr>
              <a:tr h="265221">
                <a:tc>
                  <a:txBody>
                    <a:bodyPr/>
                    <a:lstStyle/>
                    <a:p>
                      <a:pPr algn="l" fontAlgn="b"/>
                      <a:r>
                        <a:rPr lang="el-GR" sz="1400" u="none" strike="noStrike">
                          <a:effectLst/>
                        </a:rPr>
                        <a:t>Πελοποννήσου</a:t>
                      </a:r>
                      <a:endParaRPr lang="el-GR" sz="1400" b="0" i="0" u="none" strike="noStrike">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1.023.457</a:t>
                      </a:r>
                      <a:endParaRPr lang="en-US" sz="1400" b="0" i="0" u="none" strike="noStrike">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6.102.489</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l" fontAlgn="b"/>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7.125.946</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r>
              <a:tr h="265221">
                <a:tc>
                  <a:txBody>
                    <a:bodyPr/>
                    <a:lstStyle/>
                    <a:p>
                      <a:pPr algn="l" fontAlgn="b"/>
                      <a:r>
                        <a:rPr lang="el-GR" sz="1400" u="none" strike="noStrike">
                          <a:effectLst/>
                        </a:rPr>
                        <a:t>Στερεάς Ελλάδας</a:t>
                      </a:r>
                      <a:endParaRPr lang="el-GR" sz="1400" b="0" i="0" u="none" strike="noStrike">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962.977</a:t>
                      </a:r>
                      <a:endParaRPr lang="en-US" sz="1400" b="0" i="0" u="none" strike="noStrike">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6.776.816</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l" fontAlgn="b"/>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7.739.792</a:t>
                      </a:r>
                      <a:endParaRPr lang="en-US" sz="1400" b="0" i="0" u="none" strike="noStrike" dirty="0">
                        <a:solidFill>
                          <a:srgbClr val="000000"/>
                        </a:solidFill>
                        <a:effectLst/>
                        <a:latin typeface="Calibri" pitchFamily="34" charset="0"/>
                        <a:cs typeface="Calibri" pitchFamily="34" charset="0"/>
                      </a:endParaRPr>
                    </a:p>
                  </a:txBody>
                  <a:tcPr marL="9525" marR="9525" marT="9525" marB="0" anchor="ctr"/>
                </a:tc>
              </a:tr>
              <a:tr h="265221">
                <a:tc>
                  <a:txBody>
                    <a:bodyPr/>
                    <a:lstStyle/>
                    <a:p>
                      <a:pPr algn="r" fontAlgn="b"/>
                      <a:r>
                        <a:rPr lang="el-GR" sz="1400" u="none" strike="noStrike" dirty="0" smtClean="0">
                          <a:effectLst/>
                        </a:rPr>
                        <a:t>Σύνολο</a:t>
                      </a:r>
                      <a:r>
                        <a:rPr lang="el-GR" sz="1400" u="none" strike="noStrike" baseline="0" dirty="0" smtClean="0">
                          <a:effectLst/>
                        </a:rPr>
                        <a:t> </a:t>
                      </a:r>
                    </a:p>
                    <a:p>
                      <a:pPr algn="r" fontAlgn="b"/>
                      <a:r>
                        <a:rPr lang="el-GR" sz="1400" u="none" strike="noStrike" baseline="0" dirty="0" smtClean="0">
                          <a:effectLst/>
                        </a:rPr>
                        <a:t>Δημόσια Δαπάνη</a:t>
                      </a:r>
                      <a:endParaRPr lang="en-US" sz="1400" b="1" i="0" u="none" strike="noStrike" dirty="0">
                        <a:solidFill>
                          <a:schemeClr val="tx1"/>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30.543.648</a:t>
                      </a:r>
                      <a:endParaRPr lang="en-US" sz="1400" b="1"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a:effectLst/>
                          <a:latin typeface="Calibri" pitchFamily="34" charset="0"/>
                          <a:cs typeface="Calibri" pitchFamily="34" charset="0"/>
                        </a:rPr>
                        <a:t>288.725.511</a:t>
                      </a:r>
                      <a:endParaRPr lang="en-US" sz="1400" b="1" i="0" u="none" strike="noStrike">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3.059.926</a:t>
                      </a:r>
                      <a:endParaRPr lang="en-US" sz="1400" b="1"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r" fontAlgn="b"/>
                      <a:r>
                        <a:rPr lang="en-US" sz="1400" u="none" strike="noStrike" dirty="0">
                          <a:effectLst/>
                          <a:latin typeface="Calibri" pitchFamily="34" charset="0"/>
                          <a:cs typeface="Calibri" pitchFamily="34" charset="0"/>
                        </a:rPr>
                        <a:t>322.329.086</a:t>
                      </a:r>
                      <a:endParaRPr lang="en-US" sz="1400" b="1" i="0" u="none" strike="noStrike" dirty="0">
                        <a:solidFill>
                          <a:srgbClr val="000000"/>
                        </a:solidFill>
                        <a:effectLst/>
                        <a:latin typeface="Calibri" pitchFamily="34" charset="0"/>
                        <a:cs typeface="Calibri" pitchFamily="34" charset="0"/>
                      </a:endParaRPr>
                    </a:p>
                  </a:txBody>
                  <a:tcPr marL="9525" marR="9525" marT="9525" marB="0" anchor="ctr"/>
                </a:tc>
              </a:tr>
            </a:tbl>
          </a:graphicData>
        </a:graphic>
      </p:graphicFrame>
    </p:spTree>
    <p:extLst>
      <p:ext uri="{BB962C8B-B14F-4D97-AF65-F5344CB8AC3E}">
        <p14:creationId xmlns:p14="http://schemas.microsoft.com/office/powerpoint/2010/main" val="3546189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dirty="0"/>
              <a:t>Β΄ </a:t>
            </a:r>
            <a:r>
              <a:rPr lang="el-GR" dirty="0" smtClean="0"/>
              <a:t>κύκλος – Προσωρινοί πίνακες </a:t>
            </a:r>
            <a:r>
              <a:rPr lang="en-US" dirty="0" smtClean="0"/>
              <a:t>(</a:t>
            </a:r>
            <a:r>
              <a:rPr lang="el-GR" dirty="0" smtClean="0"/>
              <a:t>1) </a:t>
            </a:r>
            <a:endParaRPr lang="el-GR" dirty="0"/>
          </a:p>
        </p:txBody>
      </p:sp>
      <p:sp>
        <p:nvSpPr>
          <p:cNvPr id="3" name="Θέση υποσέλιδου 2"/>
          <p:cNvSpPr>
            <a:spLocks noGrp="1"/>
          </p:cNvSpPr>
          <p:nvPr>
            <p:ph type="ftr" sz="quarter" idx="11"/>
          </p:nvPr>
        </p:nvSpPr>
        <p:spPr>
          <a:xfrm>
            <a:off x="1979712" y="6367634"/>
            <a:ext cx="5688632" cy="373733"/>
          </a:xfrm>
        </p:spPr>
        <p:txBody>
          <a:bodyPr/>
          <a:lstStyle/>
          <a:p>
            <a:r>
              <a:rPr lang="el-GR" sz="1200" b="0" smtClean="0"/>
              <a:t>ΕΡΕΥΝΩ - ΔΗΜΙΟΥΡΓΩ - ΚΑΙΝΟΤΟΜΩ [23.7.2020]</a:t>
            </a:r>
            <a:endParaRPr lang="en-US" sz="1200" b="0" dirty="0">
              <a:latin typeface="Calibri" panose="020F0502020204030204" pitchFamily="34" charset="0"/>
            </a:endParaRPr>
          </a:p>
        </p:txBody>
      </p:sp>
      <p:sp>
        <p:nvSpPr>
          <p:cNvPr id="4" name="Θέση αριθμού διαφάνειας 3"/>
          <p:cNvSpPr>
            <a:spLocks noGrp="1"/>
          </p:cNvSpPr>
          <p:nvPr>
            <p:ph type="sldNum" sz="quarter" idx="12"/>
          </p:nvPr>
        </p:nvSpPr>
        <p:spPr/>
        <p:txBody>
          <a:bodyPr/>
          <a:lstStyle/>
          <a:p>
            <a:fld id="{EA7C8D44-3667-46F6-9772-CC52308E2A7F}" type="slidenum">
              <a:rPr lang="en-US" smtClean="0">
                <a:solidFill>
                  <a:srgbClr val="464653"/>
                </a:solidFill>
              </a:rPr>
              <a:pPr/>
              <a:t>5</a:t>
            </a:fld>
            <a:endParaRPr lang="en-US" dirty="0">
              <a:solidFill>
                <a:srgbClr val="464653"/>
              </a:solidFill>
            </a:endParaRPr>
          </a:p>
        </p:txBody>
      </p:sp>
      <p:graphicFrame>
        <p:nvGraphicFramePr>
          <p:cNvPr id="6" name="Θέση περιεχομένου 5"/>
          <p:cNvGraphicFramePr>
            <a:graphicFrameLocks noGrp="1"/>
          </p:cNvGraphicFramePr>
          <p:nvPr>
            <p:ph sz="quarter" idx="1"/>
            <p:extLst>
              <p:ext uri="{D42A27DB-BD31-4B8C-83A1-F6EECF244321}">
                <p14:modId xmlns:p14="http://schemas.microsoft.com/office/powerpoint/2010/main" val="3195408237"/>
              </p:ext>
            </p:extLst>
          </p:nvPr>
        </p:nvGraphicFramePr>
        <p:xfrm>
          <a:off x="457260" y="1412777"/>
          <a:ext cx="8507228" cy="4605530"/>
        </p:xfrm>
        <a:graphic>
          <a:graphicData uri="http://schemas.openxmlformats.org/drawingml/2006/table">
            <a:tbl>
              <a:tblPr firstRow="1" bandRow="1">
                <a:tableStyleId>{F5AB1C69-6EDB-4FF4-983F-18BD219EF322}</a:tableStyleId>
              </a:tblPr>
              <a:tblGrid>
                <a:gridCol w="2530564"/>
                <a:gridCol w="1152128"/>
                <a:gridCol w="1800221"/>
                <a:gridCol w="1440139"/>
                <a:gridCol w="1584176"/>
              </a:tblGrid>
              <a:tr h="792087">
                <a:tc>
                  <a:txBody>
                    <a:bodyPr/>
                    <a:lstStyle/>
                    <a:p>
                      <a:pPr algn="l" fontAlgn="b"/>
                      <a:r>
                        <a:rPr lang="el-GR" sz="1400" b="0" u="none" strike="noStrike" dirty="0" smtClean="0">
                          <a:solidFill>
                            <a:schemeClr val="tx1"/>
                          </a:solidFill>
                          <a:effectLst/>
                          <a:latin typeface="Calibri" pitchFamily="34" charset="0"/>
                          <a:cs typeface="Calibri" pitchFamily="34" charset="0"/>
                        </a:rPr>
                        <a:t>Παρέμβαση</a:t>
                      </a:r>
                      <a:endParaRPr lang="el-GR" sz="1400" b="0" i="0" u="none" strike="noStrike" dirty="0">
                        <a:solidFill>
                          <a:schemeClr val="tx1"/>
                        </a:solidFill>
                        <a:effectLst/>
                        <a:latin typeface="Calibri" panose="020F0502020204030204" pitchFamily="34" charset="0"/>
                        <a:cs typeface="Calibri" pitchFamily="34" charset="0"/>
                      </a:endParaRPr>
                    </a:p>
                  </a:txBody>
                  <a:tcPr marL="9214" marR="9214" marT="9525" marB="0" anchor="ctr"/>
                </a:tc>
                <a:tc>
                  <a:txBody>
                    <a:bodyPr/>
                    <a:lstStyle/>
                    <a:p>
                      <a:pPr algn="ctr" fontAlgn="b"/>
                      <a:r>
                        <a:rPr lang="el-GR" sz="1400" b="0" u="none" strike="noStrike" dirty="0" smtClean="0">
                          <a:solidFill>
                            <a:schemeClr val="tx1"/>
                          </a:solidFill>
                          <a:effectLst/>
                          <a:latin typeface="Calibri" pitchFamily="34" charset="0"/>
                          <a:cs typeface="Calibri" pitchFamily="34" charset="0"/>
                        </a:rPr>
                        <a:t>Αριθμός</a:t>
                      </a:r>
                    </a:p>
                    <a:p>
                      <a:pPr algn="ctr" fontAlgn="b"/>
                      <a:r>
                        <a:rPr lang="el-GR" sz="1400" b="0" u="none" strike="noStrike" dirty="0" smtClean="0">
                          <a:solidFill>
                            <a:schemeClr val="tx1"/>
                          </a:solidFill>
                          <a:effectLst/>
                          <a:latin typeface="Calibri" pitchFamily="34" charset="0"/>
                          <a:cs typeface="Calibri" pitchFamily="34" charset="0"/>
                        </a:rPr>
                        <a:t>Προτάσεων</a:t>
                      </a:r>
                      <a:endParaRPr lang="el-GR" sz="1400" b="0" i="0" u="none" strike="noStrike" dirty="0">
                        <a:solidFill>
                          <a:schemeClr val="tx1"/>
                        </a:solidFill>
                        <a:effectLst/>
                        <a:latin typeface="Calibri" panose="020F0502020204030204" pitchFamily="34" charset="0"/>
                        <a:cs typeface="Calibri" pitchFamily="34" charset="0"/>
                      </a:endParaRPr>
                    </a:p>
                  </a:txBody>
                  <a:tcPr marL="9214" marR="9214" marT="9525" marB="0" anchor="ctr"/>
                </a:tc>
                <a:tc>
                  <a:txBody>
                    <a:bodyPr/>
                    <a:lstStyle/>
                    <a:p>
                      <a:pPr marL="0" algn="ctr" rtl="0" eaLnBrk="1" fontAlgn="b" latinLnBrk="0" hangingPunct="1"/>
                      <a:r>
                        <a:rPr kumimoji="0" lang="el-GR" sz="1400" b="0" u="none" strike="noStrike" kern="1200" dirty="0">
                          <a:solidFill>
                            <a:schemeClr val="dk1"/>
                          </a:solidFill>
                          <a:effectLst/>
                          <a:latin typeface="Calibri" pitchFamily="34" charset="0"/>
                          <a:ea typeface="+mn-ea"/>
                          <a:cs typeface="Calibri" pitchFamily="34" charset="0"/>
                        </a:rPr>
                        <a:t>Εγκεκριμένες Αιτήσεις χρηματοδότησης</a:t>
                      </a:r>
                    </a:p>
                  </a:txBody>
                  <a:tcPr marL="9214" marR="9214" marT="9525" marB="0" anchor="ctr"/>
                </a:tc>
                <a:tc>
                  <a:txBody>
                    <a:bodyPr/>
                    <a:lstStyle/>
                    <a:p>
                      <a:pPr algn="ctr" fontAlgn="b"/>
                      <a:r>
                        <a:rPr lang="el-GR" sz="1400" b="0" u="none" strike="noStrike" dirty="0" smtClean="0">
                          <a:solidFill>
                            <a:schemeClr val="tx1"/>
                          </a:solidFill>
                          <a:effectLst/>
                          <a:latin typeface="Calibri" pitchFamily="34" charset="0"/>
                          <a:cs typeface="Calibri" pitchFamily="34" charset="0"/>
                        </a:rPr>
                        <a:t>Εγκεκριμένη Δημόσια </a:t>
                      </a:r>
                      <a:r>
                        <a:rPr lang="el-GR" sz="1400" b="0" u="none" strike="noStrike" dirty="0">
                          <a:solidFill>
                            <a:schemeClr val="tx1"/>
                          </a:solidFill>
                          <a:effectLst/>
                          <a:latin typeface="Calibri" pitchFamily="34" charset="0"/>
                          <a:cs typeface="Calibri" pitchFamily="34" charset="0"/>
                        </a:rPr>
                        <a:t>Δαπάνη</a:t>
                      </a:r>
                      <a:endParaRPr lang="el-GR" sz="1400" b="0" i="0" u="none" strike="noStrike" dirty="0">
                        <a:solidFill>
                          <a:schemeClr val="tx1"/>
                        </a:solidFill>
                        <a:effectLst/>
                        <a:latin typeface="Calibri" panose="020F0502020204030204" pitchFamily="34" charset="0"/>
                        <a:cs typeface="Calibri" pitchFamily="34" charset="0"/>
                      </a:endParaRPr>
                    </a:p>
                  </a:txBody>
                  <a:tcPr marL="9214" marR="9214" marT="9525" marB="0" anchor="ctr"/>
                </a:tc>
                <a:tc>
                  <a:txBody>
                    <a:bodyPr/>
                    <a:lstStyle/>
                    <a:p>
                      <a:pPr marL="0" algn="ctr" rtl="0" eaLnBrk="1" fontAlgn="b" latinLnBrk="0" hangingPunct="1"/>
                      <a:r>
                        <a:rPr kumimoji="0" lang="el-GR" sz="1400" b="0" u="none" strike="noStrike" kern="1200" dirty="0" smtClean="0">
                          <a:solidFill>
                            <a:schemeClr val="tx1"/>
                          </a:solidFill>
                          <a:effectLst/>
                          <a:latin typeface="Calibri" pitchFamily="34" charset="0"/>
                          <a:ea typeface="+mn-ea"/>
                          <a:cs typeface="Calibri" pitchFamily="34" charset="0"/>
                        </a:rPr>
                        <a:t>Εγκεκριμένος   Προϋπολογισμός</a:t>
                      </a:r>
                      <a:endParaRPr kumimoji="0" lang="el-GR" sz="1400" b="0" u="none" strike="noStrike" kern="1200" dirty="0">
                        <a:solidFill>
                          <a:schemeClr val="tx1"/>
                        </a:solidFill>
                        <a:effectLst/>
                        <a:latin typeface="Calibri" pitchFamily="34" charset="0"/>
                        <a:ea typeface="+mn-ea"/>
                        <a:cs typeface="Calibri" pitchFamily="34" charset="0"/>
                      </a:endParaRPr>
                    </a:p>
                  </a:txBody>
                  <a:tcPr marL="9214" marR="9214" marT="9525" marB="0" anchor="ctr"/>
                </a:tc>
              </a:tr>
              <a:tr h="730857">
                <a:tc>
                  <a:txBody>
                    <a:bodyPr/>
                    <a:lstStyle/>
                    <a:p>
                      <a:pPr algn="l" fontAlgn="b"/>
                      <a:r>
                        <a:rPr lang="el-GR" sz="1600" u="none" strike="noStrike" dirty="0">
                          <a:effectLst/>
                          <a:latin typeface="Calibri" pitchFamily="34" charset="0"/>
                          <a:cs typeface="Calibri" pitchFamily="34" charset="0"/>
                        </a:rPr>
                        <a:t>I. Έρευνα και Ανάπτυξη από Επιχειρήσεις</a:t>
                      </a:r>
                      <a:endParaRPr lang="el-GR" sz="1600" b="0" i="0" u="none" strike="noStrike" dirty="0">
                        <a:solidFill>
                          <a:srgbClr val="000000"/>
                        </a:solidFill>
                        <a:effectLst/>
                        <a:latin typeface="Calibri" panose="020F0502020204030204" pitchFamily="34" charset="0"/>
                        <a:cs typeface="Calibri" pitchFamily="34" charset="0"/>
                      </a:endParaRPr>
                    </a:p>
                  </a:txBody>
                  <a:tcPr marL="9214" marR="9214" marT="9525" marB="0" anchor="ctr"/>
                </a:tc>
                <a:tc>
                  <a:txBody>
                    <a:bodyPr/>
                    <a:lstStyle/>
                    <a:p>
                      <a:pPr algn="ctr" fontAlgn="b"/>
                      <a:r>
                        <a:rPr lang="el-GR" sz="1600" u="none" strike="noStrike" dirty="0">
                          <a:effectLst/>
                          <a:latin typeface="Calibri" pitchFamily="34" charset="0"/>
                          <a:cs typeface="Calibri" pitchFamily="34" charset="0"/>
                        </a:rPr>
                        <a:t>555</a:t>
                      </a:r>
                      <a:endParaRPr lang="el-GR" sz="1600" b="0" i="0" u="none" strike="noStrike" dirty="0">
                        <a:solidFill>
                          <a:srgbClr val="000000"/>
                        </a:solidFill>
                        <a:effectLst/>
                        <a:latin typeface="Calibri" panose="020F0502020204030204" pitchFamily="34" charset="0"/>
                        <a:cs typeface="Calibri" pitchFamily="34" charset="0"/>
                      </a:endParaRPr>
                    </a:p>
                  </a:txBody>
                  <a:tcPr marL="9214" marR="9214" marT="9525" marB="0" anchor="ctr"/>
                </a:tc>
                <a:tc>
                  <a:txBody>
                    <a:bodyPr/>
                    <a:lstStyle/>
                    <a:p>
                      <a:pPr marL="0" algn="ctr" rtl="0" eaLnBrk="1" fontAlgn="b" latinLnBrk="0" hangingPunct="1"/>
                      <a:r>
                        <a:rPr kumimoji="0" lang="el-GR" sz="1600" u="none" strike="noStrike" kern="1200" dirty="0">
                          <a:solidFill>
                            <a:schemeClr val="dk1"/>
                          </a:solidFill>
                          <a:effectLst/>
                          <a:latin typeface="Calibri" pitchFamily="34" charset="0"/>
                          <a:ea typeface="+mn-ea"/>
                          <a:cs typeface="Calibri" pitchFamily="34" charset="0"/>
                        </a:rPr>
                        <a:t>231</a:t>
                      </a:r>
                    </a:p>
                  </a:txBody>
                  <a:tcPr marL="9214" marR="9214" marT="9525" marB="0" anchor="ctr"/>
                </a:tc>
                <a:tc>
                  <a:txBody>
                    <a:bodyPr/>
                    <a:lstStyle/>
                    <a:p>
                      <a:pPr marL="0" algn="r" rtl="0" eaLnBrk="1" fontAlgn="b" latinLnBrk="0" hangingPunct="1"/>
                      <a:r>
                        <a:rPr kumimoji="0" lang="en-US" sz="1600" u="none" strike="noStrike" kern="1200" dirty="0" smtClean="0">
                          <a:solidFill>
                            <a:schemeClr val="dk1"/>
                          </a:solidFill>
                          <a:effectLst/>
                          <a:latin typeface="Calibri" pitchFamily="34" charset="0"/>
                          <a:ea typeface="+mn-ea"/>
                          <a:cs typeface="Calibri" pitchFamily="34" charset="0"/>
                        </a:rPr>
                        <a:t>83.244.29</a:t>
                      </a:r>
                      <a:r>
                        <a:rPr kumimoji="0" lang="el-GR" sz="1600" u="none" strike="noStrike" kern="1200" dirty="0" smtClean="0">
                          <a:solidFill>
                            <a:schemeClr val="dk1"/>
                          </a:solidFill>
                          <a:effectLst/>
                          <a:latin typeface="Calibri" pitchFamily="34" charset="0"/>
                          <a:ea typeface="+mn-ea"/>
                          <a:cs typeface="Calibri" pitchFamily="34" charset="0"/>
                        </a:rPr>
                        <a:t>7</a:t>
                      </a:r>
                      <a:endParaRPr kumimoji="0" lang="en-US" sz="1600" u="none" strike="noStrike" kern="1200" dirty="0">
                        <a:solidFill>
                          <a:schemeClr val="dk1"/>
                        </a:solidFill>
                        <a:effectLst/>
                        <a:latin typeface="Calibri" pitchFamily="34" charset="0"/>
                        <a:ea typeface="+mn-ea"/>
                        <a:cs typeface="Calibri" pitchFamily="34" charset="0"/>
                      </a:endParaRPr>
                    </a:p>
                  </a:txBody>
                  <a:tcPr marL="9525" marR="9525" marT="9525" marB="0" anchor="ctr"/>
                </a:tc>
                <a:tc>
                  <a:txBody>
                    <a:bodyPr/>
                    <a:lstStyle/>
                    <a:p>
                      <a:pPr algn="r" fontAlgn="b"/>
                      <a:r>
                        <a:rPr kumimoji="0" lang="en-US" sz="1600" u="none" strike="noStrike" kern="1200" dirty="0">
                          <a:solidFill>
                            <a:schemeClr val="dk1"/>
                          </a:solidFill>
                          <a:effectLst/>
                          <a:latin typeface="Calibri" pitchFamily="34" charset="0"/>
                          <a:ea typeface="+mn-ea"/>
                          <a:cs typeface="Calibri" pitchFamily="34" charset="0"/>
                        </a:rPr>
                        <a:t>93.121.688</a:t>
                      </a:r>
                    </a:p>
                  </a:txBody>
                  <a:tcPr marL="9525" marR="9525" marT="9525" marB="0" anchor="ctr"/>
                </a:tc>
              </a:tr>
              <a:tr h="953639">
                <a:tc>
                  <a:txBody>
                    <a:bodyPr/>
                    <a:lstStyle/>
                    <a:p>
                      <a:pPr algn="l" fontAlgn="b"/>
                      <a:r>
                        <a:rPr lang="el-GR" sz="1600" b="0" i="0" u="none" strike="noStrike" dirty="0" smtClean="0">
                          <a:solidFill>
                            <a:srgbClr val="000000"/>
                          </a:solidFill>
                          <a:effectLst/>
                          <a:latin typeface="Calibri" panose="020F0502020204030204" pitchFamily="34" charset="0"/>
                          <a:cs typeface="Calibri" pitchFamily="34" charset="0"/>
                        </a:rPr>
                        <a:t>II. Συμπράξεις Επιχειρήσεων με Ερευνητικούς Οργανισμούς</a:t>
                      </a:r>
                      <a:endParaRPr lang="el-GR" sz="1600" b="0" i="0" u="none" strike="noStrike" dirty="0">
                        <a:solidFill>
                          <a:srgbClr val="000000"/>
                        </a:solidFill>
                        <a:effectLst/>
                        <a:latin typeface="Calibri" panose="020F0502020204030204" pitchFamily="34" charset="0"/>
                        <a:cs typeface="Calibri" pitchFamily="34" charset="0"/>
                      </a:endParaRPr>
                    </a:p>
                  </a:txBody>
                  <a:tcPr marL="9214" marR="9214" marT="9525" marB="0" anchor="ctr"/>
                </a:tc>
                <a:tc>
                  <a:txBody>
                    <a:bodyPr/>
                    <a:lstStyle/>
                    <a:p>
                      <a:pPr algn="ctr" fontAlgn="b"/>
                      <a:r>
                        <a:rPr lang="el-GR" sz="1600" b="0" i="0" u="none" strike="noStrike" dirty="0" smtClean="0">
                          <a:solidFill>
                            <a:srgbClr val="000000"/>
                          </a:solidFill>
                          <a:effectLst/>
                          <a:latin typeface="Calibri" panose="020F0502020204030204" pitchFamily="34" charset="0"/>
                          <a:cs typeface="Calibri" pitchFamily="34" charset="0"/>
                        </a:rPr>
                        <a:t>2302</a:t>
                      </a:r>
                      <a:endParaRPr lang="el-GR" sz="1600" b="0" i="0" u="none" strike="noStrike" dirty="0">
                        <a:solidFill>
                          <a:srgbClr val="000000"/>
                        </a:solidFill>
                        <a:effectLst/>
                        <a:latin typeface="Calibri" panose="020F0502020204030204" pitchFamily="34" charset="0"/>
                        <a:cs typeface="Calibri" pitchFamily="34" charset="0"/>
                      </a:endParaRPr>
                    </a:p>
                  </a:txBody>
                  <a:tcPr marL="9214" marR="9214" marT="9525" marB="0" anchor="ctr"/>
                </a:tc>
                <a:tc>
                  <a:txBody>
                    <a:bodyPr/>
                    <a:lstStyle/>
                    <a:p>
                      <a:pPr marL="0" algn="ctr" rtl="0" eaLnBrk="1" fontAlgn="b" latinLnBrk="0" hangingPunct="1"/>
                      <a:r>
                        <a:rPr kumimoji="0" lang="el-GR" sz="1600" u="none" strike="noStrike" kern="1200" dirty="0" smtClean="0">
                          <a:solidFill>
                            <a:schemeClr val="dk1"/>
                          </a:solidFill>
                          <a:effectLst/>
                          <a:latin typeface="Calibri" pitchFamily="34" charset="0"/>
                          <a:ea typeface="+mn-ea"/>
                          <a:cs typeface="Calibri" pitchFamily="34" charset="0"/>
                        </a:rPr>
                        <a:t>206</a:t>
                      </a:r>
                      <a:endParaRPr kumimoji="0" lang="el-GR" sz="1600" u="none" strike="noStrike" kern="1200" dirty="0">
                        <a:solidFill>
                          <a:schemeClr val="dk1"/>
                        </a:solidFill>
                        <a:effectLst/>
                        <a:latin typeface="Calibri" pitchFamily="34" charset="0"/>
                        <a:ea typeface="+mn-ea"/>
                        <a:cs typeface="Calibri" pitchFamily="34" charset="0"/>
                      </a:endParaRPr>
                    </a:p>
                  </a:txBody>
                  <a:tcPr marL="9214" marR="9214" marT="9525" marB="0" anchor="ctr"/>
                </a:tc>
                <a:tc>
                  <a:txBody>
                    <a:bodyPr/>
                    <a:lstStyle/>
                    <a:p>
                      <a:pPr marL="0" algn="r" rtl="0" eaLnBrk="1" fontAlgn="b" latinLnBrk="0" hangingPunct="1"/>
                      <a:r>
                        <a:rPr kumimoji="0" lang="en-US" sz="1600" u="none" strike="noStrike" kern="1200" dirty="0">
                          <a:solidFill>
                            <a:schemeClr val="dk1"/>
                          </a:solidFill>
                          <a:effectLst/>
                          <a:latin typeface="Calibri" pitchFamily="34" charset="0"/>
                          <a:ea typeface="+mn-ea"/>
                          <a:cs typeface="Calibri" pitchFamily="34" charset="0"/>
                        </a:rPr>
                        <a:t>144.875.931</a:t>
                      </a:r>
                    </a:p>
                  </a:txBody>
                  <a:tcPr marL="9525" marR="9525" marT="9525" marB="0" anchor="ctr"/>
                </a:tc>
                <a:tc>
                  <a:txBody>
                    <a:bodyPr/>
                    <a:lstStyle/>
                    <a:p>
                      <a:pPr algn="r" fontAlgn="b"/>
                      <a:r>
                        <a:rPr kumimoji="0" lang="en-US" sz="1600" u="none" strike="noStrike" kern="1200" dirty="0">
                          <a:solidFill>
                            <a:schemeClr val="dk1"/>
                          </a:solidFill>
                          <a:effectLst/>
                          <a:latin typeface="Calibri" pitchFamily="34" charset="0"/>
                          <a:ea typeface="+mn-ea"/>
                          <a:cs typeface="Calibri" pitchFamily="34" charset="0"/>
                        </a:rPr>
                        <a:t>160.351.146</a:t>
                      </a:r>
                    </a:p>
                  </a:txBody>
                  <a:tcPr marL="9525" marR="9525" marT="9525" marB="0" anchor="ctr"/>
                </a:tc>
              </a:tr>
              <a:tr h="730857">
                <a:tc>
                  <a:txBody>
                    <a:bodyPr/>
                    <a:lstStyle/>
                    <a:p>
                      <a:pPr algn="l" fontAlgn="b"/>
                      <a:r>
                        <a:rPr lang="en-GB" sz="1600" u="none" strike="noStrike" dirty="0">
                          <a:effectLst/>
                          <a:latin typeface="Calibri" pitchFamily="34" charset="0"/>
                          <a:cs typeface="Calibri" pitchFamily="34" charset="0"/>
                        </a:rPr>
                        <a:t>III. </a:t>
                      </a:r>
                      <a:r>
                        <a:rPr lang="el-GR" sz="1600" u="none" strike="noStrike" dirty="0">
                          <a:effectLst/>
                          <a:latin typeface="Calibri" pitchFamily="34" charset="0"/>
                          <a:cs typeface="Calibri" pitchFamily="34" charset="0"/>
                        </a:rPr>
                        <a:t>Αξιοποίηση Ερευνητικών Αποτελεσμάτων</a:t>
                      </a:r>
                      <a:endParaRPr lang="el-GR" sz="1600" b="0" i="0" u="none" strike="noStrike" dirty="0">
                        <a:solidFill>
                          <a:srgbClr val="000000"/>
                        </a:solidFill>
                        <a:effectLst/>
                        <a:latin typeface="Calibri" panose="020F0502020204030204" pitchFamily="34" charset="0"/>
                        <a:cs typeface="Calibri" pitchFamily="34" charset="0"/>
                      </a:endParaRPr>
                    </a:p>
                  </a:txBody>
                  <a:tcPr marL="9214" marR="9214" marT="9525" marB="0" anchor="ctr"/>
                </a:tc>
                <a:tc>
                  <a:txBody>
                    <a:bodyPr/>
                    <a:lstStyle/>
                    <a:p>
                      <a:pPr algn="ctr" fontAlgn="b"/>
                      <a:r>
                        <a:rPr lang="el-GR" sz="1600" u="none" strike="noStrike" dirty="0">
                          <a:effectLst/>
                          <a:latin typeface="Calibri" pitchFamily="34" charset="0"/>
                          <a:cs typeface="Calibri" pitchFamily="34" charset="0"/>
                        </a:rPr>
                        <a:t>23</a:t>
                      </a:r>
                      <a:endParaRPr lang="el-GR" sz="1600" b="0" i="0" u="none" strike="noStrike" dirty="0">
                        <a:solidFill>
                          <a:srgbClr val="000000"/>
                        </a:solidFill>
                        <a:effectLst/>
                        <a:latin typeface="Calibri" panose="020F0502020204030204" pitchFamily="34" charset="0"/>
                        <a:cs typeface="Calibri" pitchFamily="34" charset="0"/>
                      </a:endParaRPr>
                    </a:p>
                  </a:txBody>
                  <a:tcPr marL="9214" marR="9214" marT="9525" marB="0" anchor="ctr"/>
                </a:tc>
                <a:tc>
                  <a:txBody>
                    <a:bodyPr/>
                    <a:lstStyle/>
                    <a:p>
                      <a:pPr marL="0" algn="ctr" rtl="0" eaLnBrk="1" fontAlgn="b" latinLnBrk="0" hangingPunct="1"/>
                      <a:r>
                        <a:rPr kumimoji="0" lang="el-GR" sz="1600" u="none" strike="noStrike" kern="1200" dirty="0">
                          <a:solidFill>
                            <a:schemeClr val="dk1"/>
                          </a:solidFill>
                          <a:effectLst/>
                          <a:latin typeface="Calibri" pitchFamily="34" charset="0"/>
                          <a:ea typeface="+mn-ea"/>
                          <a:cs typeface="Calibri" pitchFamily="34" charset="0"/>
                        </a:rPr>
                        <a:t>9</a:t>
                      </a:r>
                    </a:p>
                  </a:txBody>
                  <a:tcPr marL="9214" marR="9214" marT="9525" marB="0" anchor="ctr"/>
                </a:tc>
                <a:tc>
                  <a:txBody>
                    <a:bodyPr/>
                    <a:lstStyle/>
                    <a:p>
                      <a:pPr marL="0" algn="r" rtl="0" eaLnBrk="1" fontAlgn="b" latinLnBrk="0" hangingPunct="1"/>
                      <a:r>
                        <a:rPr kumimoji="0" lang="el-GR" sz="1600" u="none" strike="noStrike" kern="1200" dirty="0">
                          <a:solidFill>
                            <a:schemeClr val="dk1"/>
                          </a:solidFill>
                          <a:effectLst/>
                          <a:latin typeface="Calibri" pitchFamily="34" charset="0"/>
                          <a:ea typeface="+mn-ea"/>
                          <a:cs typeface="Calibri" pitchFamily="34" charset="0"/>
                        </a:rPr>
                        <a:t>3.393.528</a:t>
                      </a:r>
                    </a:p>
                  </a:txBody>
                  <a:tcPr marL="9214" marR="9214" marT="9525" marB="0" anchor="ctr"/>
                </a:tc>
                <a:tc>
                  <a:txBody>
                    <a:bodyPr/>
                    <a:lstStyle/>
                    <a:p>
                      <a:pPr marL="0" algn="r" rtl="0" eaLnBrk="1" fontAlgn="b" latinLnBrk="0" hangingPunct="1"/>
                      <a:r>
                        <a:rPr kumimoji="0" lang="el-GR" sz="1600" u="none" strike="noStrike" kern="1200" dirty="0">
                          <a:solidFill>
                            <a:schemeClr val="dk1"/>
                          </a:solidFill>
                          <a:effectLst/>
                          <a:latin typeface="Calibri" pitchFamily="34" charset="0"/>
                          <a:ea typeface="+mn-ea"/>
                          <a:cs typeface="Calibri" pitchFamily="34" charset="0"/>
                        </a:rPr>
                        <a:t>8.604.723</a:t>
                      </a:r>
                    </a:p>
                  </a:txBody>
                  <a:tcPr marL="9214" marR="9214" marT="9525" marB="0" anchor="ctr"/>
                </a:tc>
              </a:tr>
              <a:tr h="770578">
                <a:tc>
                  <a:txBody>
                    <a:bodyPr/>
                    <a:lstStyle/>
                    <a:p>
                      <a:pPr algn="l" fontAlgn="b"/>
                      <a:r>
                        <a:rPr lang="el-GR" sz="1600" u="none" strike="noStrike" dirty="0">
                          <a:effectLst/>
                          <a:latin typeface="Calibri" pitchFamily="34" charset="0"/>
                          <a:cs typeface="Calibri" pitchFamily="34" charset="0"/>
                        </a:rPr>
                        <a:t>IV. Σφραγίδα Αριστείας </a:t>
                      </a:r>
                      <a:endParaRPr lang="el-GR" sz="1600" u="none" strike="noStrike" dirty="0" smtClean="0">
                        <a:effectLst/>
                        <a:latin typeface="Calibri" pitchFamily="34" charset="0"/>
                        <a:cs typeface="Calibri" pitchFamily="34" charset="0"/>
                      </a:endParaRPr>
                    </a:p>
                    <a:p>
                      <a:pPr algn="l" fontAlgn="b"/>
                      <a:r>
                        <a:rPr lang="el-GR" sz="1600" u="none" strike="noStrike" dirty="0" smtClean="0">
                          <a:effectLst/>
                          <a:latin typeface="Calibri" pitchFamily="34" charset="0"/>
                          <a:cs typeface="Calibri" pitchFamily="34" charset="0"/>
                        </a:rPr>
                        <a:t>(</a:t>
                      </a:r>
                      <a:r>
                        <a:rPr lang="el-GR" sz="1600" u="none" strike="noStrike" dirty="0" err="1">
                          <a:effectLst/>
                          <a:latin typeface="Calibri" pitchFamily="34" charset="0"/>
                          <a:cs typeface="Calibri" pitchFamily="34" charset="0"/>
                        </a:rPr>
                        <a:t>Seal</a:t>
                      </a:r>
                      <a:r>
                        <a:rPr lang="el-GR" sz="1600" u="none" strike="noStrike" dirty="0">
                          <a:effectLst/>
                          <a:latin typeface="Calibri" pitchFamily="34" charset="0"/>
                          <a:cs typeface="Calibri" pitchFamily="34" charset="0"/>
                        </a:rPr>
                        <a:t> </a:t>
                      </a:r>
                      <a:r>
                        <a:rPr lang="el-GR" sz="1600" u="none" strike="noStrike" dirty="0" err="1">
                          <a:effectLst/>
                          <a:latin typeface="Calibri" pitchFamily="34" charset="0"/>
                          <a:cs typeface="Calibri" pitchFamily="34" charset="0"/>
                        </a:rPr>
                        <a:t>of</a:t>
                      </a:r>
                      <a:r>
                        <a:rPr lang="el-GR" sz="1600" u="none" strike="noStrike" dirty="0">
                          <a:effectLst/>
                          <a:latin typeface="Calibri" pitchFamily="34" charset="0"/>
                          <a:cs typeface="Calibri" pitchFamily="34" charset="0"/>
                        </a:rPr>
                        <a:t> </a:t>
                      </a:r>
                      <a:r>
                        <a:rPr lang="el-GR" sz="1600" u="none" strike="noStrike" dirty="0" err="1">
                          <a:effectLst/>
                          <a:latin typeface="Calibri" pitchFamily="34" charset="0"/>
                          <a:cs typeface="Calibri" pitchFamily="34" charset="0"/>
                        </a:rPr>
                        <a:t>Excellence</a:t>
                      </a:r>
                      <a:r>
                        <a:rPr lang="el-GR" sz="1600" u="none" strike="noStrike" dirty="0">
                          <a:effectLst/>
                          <a:latin typeface="Calibri" pitchFamily="34" charset="0"/>
                          <a:cs typeface="Calibri" pitchFamily="34" charset="0"/>
                        </a:rPr>
                        <a:t>) </a:t>
                      </a:r>
                      <a:r>
                        <a:rPr lang="el-GR" sz="1600" u="none" strike="noStrike" dirty="0" smtClean="0">
                          <a:effectLst/>
                          <a:latin typeface="Calibri" pitchFamily="34" charset="0"/>
                          <a:cs typeface="Calibri" pitchFamily="34" charset="0"/>
                        </a:rPr>
                        <a:t> για </a:t>
                      </a:r>
                      <a:r>
                        <a:rPr lang="el-GR" sz="1600" u="none" strike="noStrike" dirty="0">
                          <a:effectLst/>
                          <a:latin typeface="Calibri" pitchFamily="34" charset="0"/>
                          <a:cs typeface="Calibri" pitchFamily="34" charset="0"/>
                        </a:rPr>
                        <a:t>επιχειρήσεις</a:t>
                      </a:r>
                      <a:endParaRPr lang="el-GR" sz="1600" b="0" i="0" u="none" strike="noStrike" dirty="0">
                        <a:solidFill>
                          <a:srgbClr val="000000"/>
                        </a:solidFill>
                        <a:effectLst/>
                        <a:latin typeface="Calibri" panose="020F0502020204030204" pitchFamily="34" charset="0"/>
                        <a:cs typeface="Calibri" pitchFamily="34" charset="0"/>
                      </a:endParaRPr>
                    </a:p>
                  </a:txBody>
                  <a:tcPr marL="9214" marR="9214" marT="9525" marB="0" anchor="ctr"/>
                </a:tc>
                <a:tc>
                  <a:txBody>
                    <a:bodyPr/>
                    <a:lstStyle/>
                    <a:p>
                      <a:pPr algn="ctr" fontAlgn="b"/>
                      <a:r>
                        <a:rPr lang="el-GR" sz="1600" u="none" strike="noStrike" dirty="0">
                          <a:effectLst/>
                          <a:latin typeface="Calibri" pitchFamily="34" charset="0"/>
                          <a:cs typeface="Calibri" pitchFamily="34" charset="0"/>
                        </a:rPr>
                        <a:t>32</a:t>
                      </a:r>
                      <a:endParaRPr lang="el-GR" sz="1600" b="0" i="0" u="none" strike="noStrike" dirty="0">
                        <a:solidFill>
                          <a:srgbClr val="000000"/>
                        </a:solidFill>
                        <a:effectLst/>
                        <a:latin typeface="Calibri" panose="020F0502020204030204" pitchFamily="34" charset="0"/>
                        <a:cs typeface="Calibri" pitchFamily="34" charset="0"/>
                      </a:endParaRPr>
                    </a:p>
                  </a:txBody>
                  <a:tcPr marL="9214" marR="9214" marT="9525" marB="0" anchor="ctr"/>
                </a:tc>
                <a:tc>
                  <a:txBody>
                    <a:bodyPr/>
                    <a:lstStyle/>
                    <a:p>
                      <a:pPr marL="0" algn="ctr" rtl="0" eaLnBrk="1" fontAlgn="b" latinLnBrk="0" hangingPunct="1"/>
                      <a:r>
                        <a:rPr kumimoji="0" lang="el-GR" sz="1600" u="none" strike="noStrike" kern="1200" dirty="0" smtClean="0">
                          <a:solidFill>
                            <a:schemeClr val="dk1"/>
                          </a:solidFill>
                          <a:effectLst/>
                          <a:latin typeface="Calibri" pitchFamily="34" charset="0"/>
                          <a:ea typeface="+mn-ea"/>
                          <a:cs typeface="Calibri" pitchFamily="34" charset="0"/>
                        </a:rPr>
                        <a:t>28</a:t>
                      </a:r>
                      <a:endParaRPr kumimoji="0" lang="el-GR" sz="1600" u="none" strike="noStrike" kern="1200" dirty="0">
                        <a:solidFill>
                          <a:schemeClr val="dk1"/>
                        </a:solidFill>
                        <a:effectLst/>
                        <a:latin typeface="Calibri" pitchFamily="34" charset="0"/>
                        <a:ea typeface="+mn-ea"/>
                        <a:cs typeface="Calibri" pitchFamily="34" charset="0"/>
                      </a:endParaRPr>
                    </a:p>
                  </a:txBody>
                  <a:tcPr marL="9214" marR="9214" marT="9525" marB="0" anchor="ctr"/>
                </a:tc>
                <a:tc>
                  <a:txBody>
                    <a:bodyPr/>
                    <a:lstStyle/>
                    <a:p>
                      <a:pPr marL="0" algn="r" rtl="0" eaLnBrk="1" fontAlgn="b" latinLnBrk="0" hangingPunct="1"/>
                      <a:r>
                        <a:rPr kumimoji="0" lang="en-US" sz="1600" u="none" strike="noStrike" kern="1200" dirty="0">
                          <a:solidFill>
                            <a:schemeClr val="dk1"/>
                          </a:solidFill>
                          <a:effectLst/>
                          <a:latin typeface="Calibri" pitchFamily="34" charset="0"/>
                          <a:ea typeface="+mn-ea"/>
                          <a:cs typeface="Calibri" pitchFamily="34" charset="0"/>
                        </a:rPr>
                        <a:t>15.779.538</a:t>
                      </a:r>
                    </a:p>
                  </a:txBody>
                  <a:tcPr marL="9525" marR="9525" marT="9525" marB="0" anchor="ctr"/>
                </a:tc>
                <a:tc>
                  <a:txBody>
                    <a:bodyPr/>
                    <a:lstStyle/>
                    <a:p>
                      <a:pPr algn="r" fontAlgn="b"/>
                      <a:r>
                        <a:rPr kumimoji="0" lang="en-US" sz="1600" u="none" strike="noStrike" kern="1200" dirty="0">
                          <a:solidFill>
                            <a:schemeClr val="dk1"/>
                          </a:solidFill>
                          <a:effectLst/>
                          <a:latin typeface="Calibri" pitchFamily="34" charset="0"/>
                          <a:ea typeface="+mn-ea"/>
                          <a:cs typeface="Calibri" pitchFamily="34" charset="0"/>
                        </a:rPr>
                        <a:t>28.465.921</a:t>
                      </a:r>
                    </a:p>
                  </a:txBody>
                  <a:tcPr marL="9525" marR="9525" marT="9525" marB="0" anchor="ctr"/>
                </a:tc>
              </a:tr>
              <a:tr h="627512">
                <a:tc>
                  <a:txBody>
                    <a:bodyPr/>
                    <a:lstStyle/>
                    <a:p>
                      <a:pPr algn="r" fontAlgn="b"/>
                      <a:r>
                        <a:rPr lang="el-GR" sz="1600" u="none" strike="noStrike" dirty="0" smtClean="0">
                          <a:effectLst/>
                          <a:latin typeface="Calibri" pitchFamily="34" charset="0"/>
                          <a:cs typeface="Calibri" pitchFamily="34" charset="0"/>
                        </a:rPr>
                        <a:t>Σύνολα</a:t>
                      </a:r>
                      <a:endParaRPr lang="el-GR" sz="1600" b="1" i="0" u="none" strike="noStrike" dirty="0">
                        <a:solidFill>
                          <a:srgbClr val="000000"/>
                        </a:solidFill>
                        <a:effectLst/>
                        <a:latin typeface="Calibri" panose="020F0502020204030204" pitchFamily="34" charset="0"/>
                        <a:cs typeface="Calibri" pitchFamily="34" charset="0"/>
                      </a:endParaRPr>
                    </a:p>
                  </a:txBody>
                  <a:tcPr marL="9214" marR="9214" marT="9525" marB="0" anchor="ctr"/>
                </a:tc>
                <a:tc>
                  <a:txBody>
                    <a:bodyPr/>
                    <a:lstStyle/>
                    <a:p>
                      <a:pPr algn="ctr" fontAlgn="b"/>
                      <a:r>
                        <a:rPr lang="el-GR" sz="1600" b="1" i="0" u="none" strike="noStrike" dirty="0" smtClean="0">
                          <a:solidFill>
                            <a:srgbClr val="000000"/>
                          </a:solidFill>
                          <a:effectLst/>
                          <a:latin typeface="Calibri" panose="020F0502020204030204" pitchFamily="34" charset="0"/>
                          <a:cs typeface="Calibri" pitchFamily="34" charset="0"/>
                        </a:rPr>
                        <a:t>2912</a:t>
                      </a:r>
                      <a:endParaRPr lang="el-GR" sz="1600" b="1" i="0" u="none" strike="noStrike" dirty="0">
                        <a:solidFill>
                          <a:srgbClr val="000000"/>
                        </a:solidFill>
                        <a:effectLst/>
                        <a:latin typeface="Calibri" panose="020F0502020204030204" pitchFamily="34" charset="0"/>
                        <a:cs typeface="Calibri" pitchFamily="34" charset="0"/>
                      </a:endParaRPr>
                    </a:p>
                  </a:txBody>
                  <a:tcPr marL="9214" marR="9214" marT="9525" marB="0" anchor="ctr"/>
                </a:tc>
                <a:tc>
                  <a:txBody>
                    <a:bodyPr/>
                    <a:lstStyle/>
                    <a:p>
                      <a:pPr marL="0" algn="ctr" rtl="0" eaLnBrk="1" fontAlgn="b" latinLnBrk="0" hangingPunct="1"/>
                      <a:r>
                        <a:rPr kumimoji="0" lang="el-GR" sz="1600" b="1" u="none" strike="noStrike" kern="1200" dirty="0" smtClean="0">
                          <a:solidFill>
                            <a:schemeClr val="dk1"/>
                          </a:solidFill>
                          <a:effectLst/>
                          <a:latin typeface="Calibri" pitchFamily="34" charset="0"/>
                          <a:ea typeface="+mn-ea"/>
                          <a:cs typeface="Calibri" pitchFamily="34" charset="0"/>
                        </a:rPr>
                        <a:t>515</a:t>
                      </a:r>
                      <a:endParaRPr kumimoji="0" lang="el-GR" sz="1600" b="1" u="none" strike="noStrike" kern="1200" dirty="0">
                        <a:solidFill>
                          <a:schemeClr val="dk1"/>
                        </a:solidFill>
                        <a:effectLst/>
                        <a:latin typeface="Calibri" pitchFamily="34" charset="0"/>
                        <a:ea typeface="+mn-ea"/>
                        <a:cs typeface="Calibri" pitchFamily="34" charset="0"/>
                      </a:endParaRPr>
                    </a:p>
                  </a:txBody>
                  <a:tcPr marL="9214" marR="9214" marT="9525" marB="0" anchor="ctr"/>
                </a:tc>
                <a:tc>
                  <a:txBody>
                    <a:bodyPr/>
                    <a:lstStyle/>
                    <a:p>
                      <a:pPr marL="0" algn="r" rtl="0" eaLnBrk="1" fontAlgn="b" latinLnBrk="0" hangingPunct="1"/>
                      <a:r>
                        <a:rPr kumimoji="0" lang="en-US" sz="1600" u="none" strike="noStrike" kern="1200" dirty="0">
                          <a:solidFill>
                            <a:schemeClr val="dk1"/>
                          </a:solidFill>
                          <a:effectLst/>
                          <a:latin typeface="Calibri" pitchFamily="34" charset="0"/>
                          <a:ea typeface="+mn-ea"/>
                          <a:cs typeface="Calibri" pitchFamily="34" charset="0"/>
                        </a:rPr>
                        <a:t>247.293.294</a:t>
                      </a:r>
                    </a:p>
                  </a:txBody>
                  <a:tcPr marL="9525" marR="9525" marT="9525" marB="0" anchor="ctr"/>
                </a:tc>
                <a:tc>
                  <a:txBody>
                    <a:bodyPr/>
                    <a:lstStyle/>
                    <a:p>
                      <a:pPr algn="r" fontAlgn="b"/>
                      <a:r>
                        <a:rPr kumimoji="0" lang="en-US" sz="1600" u="none" strike="noStrike" kern="1200" dirty="0">
                          <a:solidFill>
                            <a:schemeClr val="dk1"/>
                          </a:solidFill>
                          <a:effectLst/>
                          <a:latin typeface="Calibri" pitchFamily="34" charset="0"/>
                          <a:ea typeface="+mn-ea"/>
                          <a:cs typeface="Calibri" pitchFamily="34" charset="0"/>
                        </a:rPr>
                        <a:t>290.543.478</a:t>
                      </a:r>
                    </a:p>
                  </a:txBody>
                  <a:tcPr marL="9525" marR="9525" marT="9525" marB="0" anchor="ctr"/>
                </a:tc>
              </a:tr>
            </a:tbl>
          </a:graphicData>
        </a:graphic>
      </p:graphicFrame>
    </p:spTree>
    <p:extLst>
      <p:ext uri="{BB962C8B-B14F-4D97-AF65-F5344CB8AC3E}">
        <p14:creationId xmlns:p14="http://schemas.microsoft.com/office/powerpoint/2010/main" val="933521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r"/>
            <a:r>
              <a:rPr lang="el-GR" dirty="0"/>
              <a:t>Β΄ κύκλος – Προσωρινοί </a:t>
            </a:r>
            <a:r>
              <a:rPr lang="el-GR" dirty="0" smtClean="0"/>
              <a:t>πίνακες</a:t>
            </a:r>
            <a:r>
              <a:rPr lang="en-US" dirty="0"/>
              <a:t> </a:t>
            </a:r>
            <a:r>
              <a:rPr lang="el-GR" dirty="0" smtClean="0"/>
              <a:t>(2)</a:t>
            </a:r>
            <a:endParaRPr lang="el-GR" dirty="0"/>
          </a:p>
        </p:txBody>
      </p:sp>
      <p:sp>
        <p:nvSpPr>
          <p:cNvPr id="3" name="Θέση υποσέλιδου 2"/>
          <p:cNvSpPr>
            <a:spLocks noGrp="1"/>
          </p:cNvSpPr>
          <p:nvPr>
            <p:ph type="ftr" sz="quarter" idx="11"/>
          </p:nvPr>
        </p:nvSpPr>
        <p:spPr>
          <a:xfrm>
            <a:off x="1835696" y="6381329"/>
            <a:ext cx="5616624" cy="288032"/>
          </a:xfrm>
        </p:spPr>
        <p:txBody>
          <a:bodyPr/>
          <a:lstStyle/>
          <a:p>
            <a:r>
              <a:rPr lang="el-GR" smtClean="0"/>
              <a:t>ΕΡΕΥΝΩ - ΔΗΜΙΟΥΡΓΩ - ΚΑΙΝΟΤΟΜΩ [23.7.2020]</a:t>
            </a:r>
            <a:endParaRPr lang="en-US" dirty="0"/>
          </a:p>
        </p:txBody>
      </p:sp>
      <p:sp>
        <p:nvSpPr>
          <p:cNvPr id="4" name="Θέση αριθμού διαφάνειας 3"/>
          <p:cNvSpPr>
            <a:spLocks noGrp="1"/>
          </p:cNvSpPr>
          <p:nvPr>
            <p:ph type="sldNum" sz="quarter" idx="12"/>
          </p:nvPr>
        </p:nvSpPr>
        <p:spPr/>
        <p:txBody>
          <a:bodyPr/>
          <a:lstStyle/>
          <a:p>
            <a:fld id="{EA7C8D44-3667-46F6-9772-CC52308E2A7F}" type="slidenum">
              <a:rPr lang="en-US" smtClean="0">
                <a:solidFill>
                  <a:srgbClr val="464653"/>
                </a:solidFill>
              </a:rPr>
              <a:pPr/>
              <a:t>6</a:t>
            </a:fld>
            <a:endParaRPr lang="en-US" dirty="0">
              <a:solidFill>
                <a:srgbClr val="464653"/>
              </a:solidFill>
            </a:endParaRPr>
          </a:p>
        </p:txBody>
      </p:sp>
      <p:graphicFrame>
        <p:nvGraphicFramePr>
          <p:cNvPr id="6" name="Θέση περιεχομένου 5"/>
          <p:cNvGraphicFramePr>
            <a:graphicFrameLocks noGrp="1"/>
          </p:cNvGraphicFramePr>
          <p:nvPr>
            <p:ph sz="quarter" idx="1"/>
            <p:extLst>
              <p:ext uri="{D42A27DB-BD31-4B8C-83A1-F6EECF244321}">
                <p14:modId xmlns:p14="http://schemas.microsoft.com/office/powerpoint/2010/main" val="4147325662"/>
              </p:ext>
            </p:extLst>
          </p:nvPr>
        </p:nvGraphicFramePr>
        <p:xfrm>
          <a:off x="457200" y="1412777"/>
          <a:ext cx="8291264" cy="4660425"/>
        </p:xfrm>
        <a:graphic>
          <a:graphicData uri="http://schemas.openxmlformats.org/drawingml/2006/table">
            <a:tbl>
              <a:tblPr firstRow="1" bandRow="1">
                <a:tableStyleId>{F5AB1C69-6EDB-4FF4-983F-18BD219EF322}</a:tableStyleId>
              </a:tblPr>
              <a:tblGrid>
                <a:gridCol w="3894412"/>
                <a:gridCol w="1392336"/>
                <a:gridCol w="1398048"/>
                <a:gridCol w="1606468"/>
              </a:tblGrid>
              <a:tr h="726952">
                <a:tc>
                  <a:txBody>
                    <a:bodyPr/>
                    <a:lstStyle/>
                    <a:p>
                      <a:pPr algn="l" fontAlgn="b"/>
                      <a:r>
                        <a:rPr lang="el-GR" sz="1600" b="1" i="0" u="none" strike="noStrike" dirty="0" smtClean="0">
                          <a:solidFill>
                            <a:srgbClr val="000000"/>
                          </a:solidFill>
                          <a:effectLst/>
                          <a:latin typeface="+mn-lt"/>
                        </a:rPr>
                        <a:t>Τομέας</a:t>
                      </a:r>
                      <a:r>
                        <a:rPr lang="el-GR" sz="1600" b="1" i="0" u="none" strike="noStrike" baseline="0" dirty="0" smtClean="0">
                          <a:solidFill>
                            <a:srgbClr val="000000"/>
                          </a:solidFill>
                          <a:effectLst/>
                          <a:latin typeface="+mn-lt"/>
                        </a:rPr>
                        <a:t> Προτεραιότητας</a:t>
                      </a:r>
                      <a:endParaRPr lang="el-GR" sz="1600" b="1" i="0" u="none" strike="noStrike" dirty="0">
                        <a:solidFill>
                          <a:srgbClr val="000000"/>
                        </a:solidFill>
                        <a:effectLst/>
                        <a:latin typeface="+mn-lt"/>
                      </a:endParaRPr>
                    </a:p>
                  </a:txBody>
                  <a:tcPr marL="9622" marR="9622" marT="9525" marB="0" anchor="ctr"/>
                </a:tc>
                <a:tc>
                  <a:txBody>
                    <a:bodyPr/>
                    <a:lstStyle/>
                    <a:p>
                      <a:pPr algn="ctr" fontAlgn="b"/>
                      <a:r>
                        <a:rPr lang="el-GR" sz="1600" b="1" i="0" u="none" strike="noStrike" dirty="0" smtClean="0">
                          <a:solidFill>
                            <a:srgbClr val="000000"/>
                          </a:solidFill>
                          <a:effectLst/>
                          <a:latin typeface="+mn-lt"/>
                        </a:rPr>
                        <a:t>Αριθμός εγκεκριμένων προτάσεων</a:t>
                      </a:r>
                      <a:endParaRPr lang="el-GR" sz="1600" b="1" i="0" u="none" strike="noStrike" dirty="0">
                        <a:solidFill>
                          <a:srgbClr val="000000"/>
                        </a:solidFill>
                        <a:effectLst/>
                        <a:latin typeface="+mn-lt"/>
                      </a:endParaRPr>
                    </a:p>
                  </a:txBody>
                  <a:tcPr marL="9622" marR="9622" marT="9525" marB="0" anchor="ctr"/>
                </a:tc>
                <a:tc>
                  <a:txBody>
                    <a:bodyPr/>
                    <a:lstStyle/>
                    <a:p>
                      <a:pPr algn="r" fontAlgn="b"/>
                      <a:r>
                        <a:rPr lang="el-GR" sz="1600" b="1" i="0" u="none" strike="noStrike" dirty="0" smtClean="0">
                          <a:solidFill>
                            <a:srgbClr val="000000"/>
                          </a:solidFill>
                          <a:effectLst/>
                          <a:latin typeface="+mn-lt"/>
                        </a:rPr>
                        <a:t>Δημόσια </a:t>
                      </a:r>
                      <a:r>
                        <a:rPr lang="el-GR" sz="1600" b="1" i="0" u="none" strike="noStrike" dirty="0">
                          <a:solidFill>
                            <a:srgbClr val="000000"/>
                          </a:solidFill>
                          <a:effectLst/>
                          <a:latin typeface="+mn-lt"/>
                        </a:rPr>
                        <a:t>Δαπάνη</a:t>
                      </a:r>
                    </a:p>
                  </a:txBody>
                  <a:tcPr marL="9622" marR="9622" marT="9525" marB="0" anchor="ctr"/>
                </a:tc>
                <a:tc>
                  <a:txBody>
                    <a:bodyPr/>
                    <a:lstStyle/>
                    <a:p>
                      <a:pPr algn="r" fontAlgn="b"/>
                      <a:r>
                        <a:rPr lang="el-GR" sz="1600" b="1" i="0" u="none" strike="noStrike" dirty="0" smtClean="0">
                          <a:solidFill>
                            <a:srgbClr val="000000"/>
                          </a:solidFill>
                          <a:effectLst/>
                          <a:latin typeface="+mn-lt"/>
                        </a:rPr>
                        <a:t>Προϋπολογισμός</a:t>
                      </a:r>
                      <a:endParaRPr lang="el-GR" sz="1600" b="1" i="0" u="none" strike="noStrike" dirty="0">
                        <a:solidFill>
                          <a:srgbClr val="000000"/>
                        </a:solidFill>
                        <a:effectLst/>
                        <a:latin typeface="+mn-lt"/>
                      </a:endParaRPr>
                    </a:p>
                  </a:txBody>
                  <a:tcPr marL="9622" marR="9622" marT="9525" marB="0" anchor="ctr"/>
                </a:tc>
              </a:tr>
              <a:tr h="361477">
                <a:tc>
                  <a:txBody>
                    <a:bodyPr/>
                    <a:lstStyle/>
                    <a:p>
                      <a:pPr algn="l" fontAlgn="b"/>
                      <a:r>
                        <a:rPr lang="el-GR" sz="1600" b="0" i="0" u="none" strike="noStrike" dirty="0">
                          <a:solidFill>
                            <a:srgbClr val="000000"/>
                          </a:solidFill>
                          <a:effectLst/>
                          <a:latin typeface="+mn-lt"/>
                        </a:rPr>
                        <a:t>1_ ΥΚΑ: Υλικά – Κατασκευές</a:t>
                      </a:r>
                    </a:p>
                  </a:txBody>
                  <a:tcPr marL="9622" marR="9622" marT="9525" marB="0" anchor="ctr"/>
                </a:tc>
                <a:tc>
                  <a:txBody>
                    <a:bodyPr/>
                    <a:lstStyle/>
                    <a:p>
                      <a:pPr algn="ctr" fontAlgn="ctr"/>
                      <a:r>
                        <a:rPr lang="en-US" sz="1600" b="0" i="0" u="none" strike="noStrike" dirty="0">
                          <a:solidFill>
                            <a:srgbClr val="000000"/>
                          </a:solidFill>
                          <a:effectLst/>
                          <a:latin typeface="Calibri"/>
                        </a:rPr>
                        <a:t>35</a:t>
                      </a:r>
                    </a:p>
                  </a:txBody>
                  <a:tcPr marL="9525" marR="9525" marT="9525" marB="0" anchor="ctr"/>
                </a:tc>
                <a:tc>
                  <a:txBody>
                    <a:bodyPr/>
                    <a:lstStyle/>
                    <a:p>
                      <a:pPr algn="r" fontAlgn="b"/>
                      <a:r>
                        <a:rPr lang="en-US" sz="1600" b="0" i="0" u="none" strike="noStrike" dirty="0">
                          <a:solidFill>
                            <a:srgbClr val="000000"/>
                          </a:solidFill>
                          <a:effectLst/>
                          <a:latin typeface="Calibri"/>
                        </a:rPr>
                        <a:t>17.706.626</a:t>
                      </a:r>
                    </a:p>
                  </a:txBody>
                  <a:tcPr marL="9525" marR="9525" marT="9525" marB="0" anchor="ctr"/>
                </a:tc>
                <a:tc>
                  <a:txBody>
                    <a:bodyPr/>
                    <a:lstStyle/>
                    <a:p>
                      <a:pPr algn="r" fontAlgn="b"/>
                      <a:r>
                        <a:rPr lang="en-US" sz="1600" b="0" i="0" u="none" strike="noStrike">
                          <a:solidFill>
                            <a:srgbClr val="000000"/>
                          </a:solidFill>
                          <a:effectLst/>
                          <a:latin typeface="Calibri"/>
                        </a:rPr>
                        <a:t>20.584.763</a:t>
                      </a:r>
                    </a:p>
                  </a:txBody>
                  <a:tcPr marL="9525" marR="9525" marT="9525" marB="0" anchor="ctr"/>
                </a:tc>
              </a:tr>
              <a:tr h="487750">
                <a:tc>
                  <a:txBody>
                    <a:bodyPr/>
                    <a:lstStyle/>
                    <a:p>
                      <a:pPr algn="l" fontAlgn="b"/>
                      <a:r>
                        <a:rPr lang="el-GR" sz="1600" b="0" i="0" u="none" strike="noStrike" dirty="0">
                          <a:solidFill>
                            <a:srgbClr val="000000"/>
                          </a:solidFill>
                          <a:effectLst/>
                          <a:latin typeface="+mn-lt"/>
                        </a:rPr>
                        <a:t>2_ ΤΠΔ: Τουρισμός Πολιτισμός και Δημιουργικές Βιομηχανίες</a:t>
                      </a:r>
                    </a:p>
                  </a:txBody>
                  <a:tcPr marL="9622" marR="9622" marT="9525" marB="0" anchor="ctr"/>
                </a:tc>
                <a:tc>
                  <a:txBody>
                    <a:bodyPr/>
                    <a:lstStyle/>
                    <a:p>
                      <a:pPr algn="ctr" fontAlgn="ctr"/>
                      <a:r>
                        <a:rPr lang="en-US" sz="1600" b="0" i="0" u="none" strike="noStrike">
                          <a:solidFill>
                            <a:srgbClr val="000000"/>
                          </a:solidFill>
                          <a:effectLst/>
                          <a:latin typeface="Calibri"/>
                        </a:rPr>
                        <a:t>75</a:t>
                      </a:r>
                    </a:p>
                  </a:txBody>
                  <a:tcPr marL="9525" marR="9525" marT="9525" marB="0" anchor="ctr"/>
                </a:tc>
                <a:tc>
                  <a:txBody>
                    <a:bodyPr/>
                    <a:lstStyle/>
                    <a:p>
                      <a:pPr algn="r" fontAlgn="b"/>
                      <a:r>
                        <a:rPr lang="en-US" sz="1600" b="0" i="0" u="none" strike="noStrike" dirty="0">
                          <a:solidFill>
                            <a:srgbClr val="000000"/>
                          </a:solidFill>
                          <a:effectLst/>
                          <a:latin typeface="Calibri"/>
                        </a:rPr>
                        <a:t>30.680.835</a:t>
                      </a:r>
                    </a:p>
                  </a:txBody>
                  <a:tcPr marL="9525" marR="9525" marT="9525" marB="0" anchor="ctr"/>
                </a:tc>
                <a:tc>
                  <a:txBody>
                    <a:bodyPr/>
                    <a:lstStyle/>
                    <a:p>
                      <a:pPr algn="r" fontAlgn="b"/>
                      <a:r>
                        <a:rPr lang="en-US" sz="1600" b="0" i="0" u="none" strike="noStrike">
                          <a:solidFill>
                            <a:srgbClr val="000000"/>
                          </a:solidFill>
                          <a:effectLst/>
                          <a:latin typeface="Calibri"/>
                        </a:rPr>
                        <a:t>34.266.341</a:t>
                      </a:r>
                    </a:p>
                  </a:txBody>
                  <a:tcPr marL="9525" marR="9525" marT="9525" marB="0" anchor="ctr"/>
                </a:tc>
              </a:tr>
              <a:tr h="487750">
                <a:tc>
                  <a:txBody>
                    <a:bodyPr/>
                    <a:lstStyle/>
                    <a:p>
                      <a:pPr algn="l" fontAlgn="b"/>
                      <a:r>
                        <a:rPr lang="el-GR" sz="1600" b="0" i="0" u="none" strike="noStrike" dirty="0">
                          <a:solidFill>
                            <a:srgbClr val="000000"/>
                          </a:solidFill>
                          <a:effectLst/>
                          <a:latin typeface="+mn-lt"/>
                        </a:rPr>
                        <a:t>3_ ΑΓΡ: </a:t>
                      </a:r>
                      <a:r>
                        <a:rPr lang="el-GR" sz="1600" b="0" i="0" u="none" strike="noStrike" dirty="0" err="1">
                          <a:solidFill>
                            <a:srgbClr val="000000"/>
                          </a:solidFill>
                          <a:effectLst/>
                          <a:latin typeface="+mn-lt"/>
                        </a:rPr>
                        <a:t>Αγροδιατροφή</a:t>
                      </a:r>
                      <a:r>
                        <a:rPr lang="el-GR" sz="1600" b="0" i="0" u="none" strike="noStrike" dirty="0">
                          <a:solidFill>
                            <a:srgbClr val="000000"/>
                          </a:solidFill>
                          <a:effectLst/>
                          <a:latin typeface="+mn-lt"/>
                        </a:rPr>
                        <a:t> και Βιομηχανία τροφίμων</a:t>
                      </a:r>
                    </a:p>
                  </a:txBody>
                  <a:tcPr marL="9622" marR="9622" marT="9525" marB="0" anchor="ctr"/>
                </a:tc>
                <a:tc>
                  <a:txBody>
                    <a:bodyPr/>
                    <a:lstStyle/>
                    <a:p>
                      <a:pPr algn="ctr" fontAlgn="ctr"/>
                      <a:r>
                        <a:rPr lang="en-US" sz="1600" b="0" i="0" u="none" strike="noStrike">
                          <a:solidFill>
                            <a:srgbClr val="000000"/>
                          </a:solidFill>
                          <a:effectLst/>
                          <a:latin typeface="Calibri"/>
                        </a:rPr>
                        <a:t>117</a:t>
                      </a:r>
                    </a:p>
                  </a:txBody>
                  <a:tcPr marL="9525" marR="9525" marT="9525" marB="0" anchor="ctr"/>
                </a:tc>
                <a:tc>
                  <a:txBody>
                    <a:bodyPr/>
                    <a:lstStyle/>
                    <a:p>
                      <a:pPr algn="r" fontAlgn="b"/>
                      <a:r>
                        <a:rPr lang="en-US" sz="1600" b="0" i="0" u="none" strike="noStrike" dirty="0">
                          <a:solidFill>
                            <a:srgbClr val="000000"/>
                          </a:solidFill>
                          <a:effectLst/>
                          <a:latin typeface="Calibri"/>
                        </a:rPr>
                        <a:t>52.997.690</a:t>
                      </a:r>
                    </a:p>
                  </a:txBody>
                  <a:tcPr marL="9525" marR="9525" marT="9525" marB="0" anchor="ctr"/>
                </a:tc>
                <a:tc>
                  <a:txBody>
                    <a:bodyPr/>
                    <a:lstStyle/>
                    <a:p>
                      <a:pPr algn="r" fontAlgn="b"/>
                      <a:r>
                        <a:rPr lang="en-US" sz="1600" b="0" i="0" u="none" strike="noStrike">
                          <a:solidFill>
                            <a:srgbClr val="000000"/>
                          </a:solidFill>
                          <a:effectLst/>
                          <a:latin typeface="Calibri"/>
                        </a:rPr>
                        <a:t>62.051.605</a:t>
                      </a:r>
                    </a:p>
                  </a:txBody>
                  <a:tcPr marL="9525" marR="9525" marT="9525" marB="0" anchor="ctr"/>
                </a:tc>
              </a:tr>
              <a:tr h="484652">
                <a:tc>
                  <a:txBody>
                    <a:bodyPr/>
                    <a:lstStyle/>
                    <a:p>
                      <a:pPr algn="l" fontAlgn="b"/>
                      <a:r>
                        <a:rPr lang="el-GR" sz="1600" b="0" i="0" u="none" strike="noStrike">
                          <a:solidFill>
                            <a:srgbClr val="000000"/>
                          </a:solidFill>
                          <a:effectLst/>
                          <a:latin typeface="+mn-lt"/>
                        </a:rPr>
                        <a:t>4_ ΠΒΑ: Περιβάλλον και Βιώσιμη Ανάπτυξη</a:t>
                      </a:r>
                    </a:p>
                  </a:txBody>
                  <a:tcPr marL="9622" marR="9622" marT="9525" marB="0" anchor="ctr"/>
                </a:tc>
                <a:tc>
                  <a:txBody>
                    <a:bodyPr/>
                    <a:lstStyle/>
                    <a:p>
                      <a:pPr algn="ctr" fontAlgn="ctr"/>
                      <a:r>
                        <a:rPr lang="en-US" sz="1600" b="0" i="0" u="none" strike="noStrike" dirty="0">
                          <a:solidFill>
                            <a:srgbClr val="000000"/>
                          </a:solidFill>
                          <a:effectLst/>
                          <a:latin typeface="Calibri"/>
                        </a:rPr>
                        <a:t>46</a:t>
                      </a:r>
                    </a:p>
                  </a:txBody>
                  <a:tcPr marL="9525" marR="9525" marT="9525" marB="0" anchor="ctr"/>
                </a:tc>
                <a:tc>
                  <a:txBody>
                    <a:bodyPr/>
                    <a:lstStyle/>
                    <a:p>
                      <a:pPr algn="r" fontAlgn="b"/>
                      <a:r>
                        <a:rPr lang="en-US" sz="1600" b="0" i="0" u="none" strike="noStrike" dirty="0">
                          <a:solidFill>
                            <a:srgbClr val="000000"/>
                          </a:solidFill>
                          <a:effectLst/>
                          <a:latin typeface="Calibri"/>
                        </a:rPr>
                        <a:t>21.338.102</a:t>
                      </a:r>
                    </a:p>
                  </a:txBody>
                  <a:tcPr marL="9525" marR="9525" marT="9525" marB="0" anchor="ctr"/>
                </a:tc>
                <a:tc>
                  <a:txBody>
                    <a:bodyPr/>
                    <a:lstStyle/>
                    <a:p>
                      <a:pPr algn="r" fontAlgn="b"/>
                      <a:r>
                        <a:rPr lang="en-US" sz="1600" b="0" i="0" u="none" strike="noStrike">
                          <a:solidFill>
                            <a:srgbClr val="000000"/>
                          </a:solidFill>
                          <a:effectLst/>
                          <a:latin typeface="Calibri"/>
                        </a:rPr>
                        <a:t>24.847.506</a:t>
                      </a:r>
                    </a:p>
                  </a:txBody>
                  <a:tcPr marL="9525" marR="9525" marT="9525" marB="0" anchor="ctr"/>
                </a:tc>
              </a:tr>
              <a:tr h="361477">
                <a:tc>
                  <a:txBody>
                    <a:bodyPr/>
                    <a:lstStyle/>
                    <a:p>
                      <a:pPr algn="l" fontAlgn="b"/>
                      <a:r>
                        <a:rPr lang="el-GR" sz="1600" b="0" i="0" u="none" strike="noStrike">
                          <a:solidFill>
                            <a:srgbClr val="000000"/>
                          </a:solidFill>
                          <a:effectLst/>
                          <a:latin typeface="+mn-lt"/>
                        </a:rPr>
                        <a:t>5_ ΥΦΑ: Υγεία και Φάρμακα</a:t>
                      </a:r>
                    </a:p>
                  </a:txBody>
                  <a:tcPr marL="9622" marR="9622" marT="9525" marB="0" anchor="ctr"/>
                </a:tc>
                <a:tc>
                  <a:txBody>
                    <a:bodyPr/>
                    <a:lstStyle/>
                    <a:p>
                      <a:pPr algn="ctr" fontAlgn="ctr"/>
                      <a:r>
                        <a:rPr lang="en-US" sz="1600" b="0" i="0" u="none" strike="noStrike">
                          <a:solidFill>
                            <a:srgbClr val="000000"/>
                          </a:solidFill>
                          <a:effectLst/>
                          <a:latin typeface="Calibri"/>
                        </a:rPr>
                        <a:t>63</a:t>
                      </a:r>
                    </a:p>
                  </a:txBody>
                  <a:tcPr marL="9525" marR="9525" marT="9525" marB="0" anchor="ctr"/>
                </a:tc>
                <a:tc>
                  <a:txBody>
                    <a:bodyPr/>
                    <a:lstStyle/>
                    <a:p>
                      <a:pPr algn="r" fontAlgn="b"/>
                      <a:r>
                        <a:rPr lang="en-US" sz="1600" b="0" i="0" u="none" strike="noStrike" dirty="0">
                          <a:solidFill>
                            <a:srgbClr val="000000"/>
                          </a:solidFill>
                          <a:effectLst/>
                          <a:latin typeface="Calibri"/>
                        </a:rPr>
                        <a:t>40.570.599</a:t>
                      </a:r>
                    </a:p>
                  </a:txBody>
                  <a:tcPr marL="9525" marR="9525" marT="9525" marB="0" anchor="ctr"/>
                </a:tc>
                <a:tc>
                  <a:txBody>
                    <a:bodyPr/>
                    <a:lstStyle/>
                    <a:p>
                      <a:pPr algn="r" fontAlgn="b"/>
                      <a:r>
                        <a:rPr lang="en-US" sz="1600" b="0" i="0" u="none" strike="noStrike">
                          <a:solidFill>
                            <a:srgbClr val="000000"/>
                          </a:solidFill>
                          <a:effectLst/>
                          <a:latin typeface="Calibri"/>
                        </a:rPr>
                        <a:t>49.626.265</a:t>
                      </a:r>
                    </a:p>
                  </a:txBody>
                  <a:tcPr marL="9525" marR="9525" marT="9525" marB="0" anchor="ctr"/>
                </a:tc>
              </a:tr>
              <a:tr h="487750">
                <a:tc>
                  <a:txBody>
                    <a:bodyPr/>
                    <a:lstStyle/>
                    <a:p>
                      <a:pPr algn="l" fontAlgn="b"/>
                      <a:r>
                        <a:rPr lang="el-GR" sz="1600" b="0" i="0" u="none" strike="noStrike">
                          <a:solidFill>
                            <a:srgbClr val="000000"/>
                          </a:solidFill>
                          <a:effectLst/>
                          <a:latin typeface="+mn-lt"/>
                        </a:rPr>
                        <a:t>6_ ΜΕΑ: Μεταφορές και Εφοδιαστική Αλυσίδα</a:t>
                      </a:r>
                    </a:p>
                  </a:txBody>
                  <a:tcPr marL="9622" marR="9622" marT="9525" marB="0" anchor="ctr"/>
                </a:tc>
                <a:tc>
                  <a:txBody>
                    <a:bodyPr/>
                    <a:lstStyle/>
                    <a:p>
                      <a:pPr algn="ctr" fontAlgn="ctr"/>
                      <a:r>
                        <a:rPr lang="en-US" sz="1600" b="0" i="0" u="none" strike="noStrike">
                          <a:solidFill>
                            <a:srgbClr val="000000"/>
                          </a:solidFill>
                          <a:effectLst/>
                          <a:latin typeface="Calibri"/>
                        </a:rPr>
                        <a:t>37</a:t>
                      </a:r>
                    </a:p>
                  </a:txBody>
                  <a:tcPr marL="9525" marR="9525" marT="9525" marB="0" anchor="ctr"/>
                </a:tc>
                <a:tc>
                  <a:txBody>
                    <a:bodyPr/>
                    <a:lstStyle/>
                    <a:p>
                      <a:pPr algn="r" fontAlgn="b"/>
                      <a:r>
                        <a:rPr lang="en-US" sz="1600" b="0" i="0" u="none" strike="noStrike" dirty="0">
                          <a:solidFill>
                            <a:srgbClr val="000000"/>
                          </a:solidFill>
                          <a:effectLst/>
                          <a:latin typeface="Calibri"/>
                        </a:rPr>
                        <a:t>16.179.307</a:t>
                      </a:r>
                    </a:p>
                  </a:txBody>
                  <a:tcPr marL="9525" marR="9525" marT="9525" marB="0" anchor="ctr"/>
                </a:tc>
                <a:tc>
                  <a:txBody>
                    <a:bodyPr/>
                    <a:lstStyle/>
                    <a:p>
                      <a:pPr algn="r" fontAlgn="b"/>
                      <a:r>
                        <a:rPr lang="en-US" sz="1600" b="0" i="0" u="none" strike="noStrike" dirty="0">
                          <a:solidFill>
                            <a:srgbClr val="000000"/>
                          </a:solidFill>
                          <a:effectLst/>
                          <a:latin typeface="Calibri"/>
                        </a:rPr>
                        <a:t>16.915.389</a:t>
                      </a:r>
                    </a:p>
                  </a:txBody>
                  <a:tcPr marL="9525" marR="9525" marT="9525" marB="0" anchor="ctr"/>
                </a:tc>
              </a:tr>
              <a:tr h="361477">
                <a:tc>
                  <a:txBody>
                    <a:bodyPr/>
                    <a:lstStyle/>
                    <a:p>
                      <a:pPr algn="l" fontAlgn="b"/>
                      <a:r>
                        <a:rPr lang="el-GR" sz="1600" b="0" i="0" u="none" strike="noStrike">
                          <a:solidFill>
                            <a:srgbClr val="000000"/>
                          </a:solidFill>
                          <a:effectLst/>
                          <a:latin typeface="+mn-lt"/>
                        </a:rPr>
                        <a:t>7_ ΕΝΕ: Ενέργεια</a:t>
                      </a:r>
                    </a:p>
                  </a:txBody>
                  <a:tcPr marL="9622" marR="9622" marT="9525" marB="0" anchor="ctr"/>
                </a:tc>
                <a:tc>
                  <a:txBody>
                    <a:bodyPr/>
                    <a:lstStyle/>
                    <a:p>
                      <a:pPr algn="ctr" fontAlgn="ctr"/>
                      <a:r>
                        <a:rPr lang="en-US" sz="1600" b="0" i="0" u="none" strike="noStrike">
                          <a:solidFill>
                            <a:srgbClr val="000000"/>
                          </a:solidFill>
                          <a:effectLst/>
                          <a:latin typeface="Calibri"/>
                        </a:rPr>
                        <a:t>32</a:t>
                      </a:r>
                    </a:p>
                  </a:txBody>
                  <a:tcPr marL="9525" marR="9525" marT="9525" marB="0" anchor="ctr"/>
                </a:tc>
                <a:tc>
                  <a:txBody>
                    <a:bodyPr/>
                    <a:lstStyle/>
                    <a:p>
                      <a:pPr algn="r" fontAlgn="b"/>
                      <a:r>
                        <a:rPr lang="en-US" sz="1600" b="0" i="0" u="none" strike="noStrike">
                          <a:solidFill>
                            <a:srgbClr val="000000"/>
                          </a:solidFill>
                          <a:effectLst/>
                          <a:latin typeface="Calibri"/>
                        </a:rPr>
                        <a:t>18.381.587</a:t>
                      </a:r>
                    </a:p>
                  </a:txBody>
                  <a:tcPr marL="9525" marR="9525" marT="9525" marB="0" anchor="ctr"/>
                </a:tc>
                <a:tc>
                  <a:txBody>
                    <a:bodyPr/>
                    <a:lstStyle/>
                    <a:p>
                      <a:pPr algn="r" fontAlgn="b"/>
                      <a:r>
                        <a:rPr lang="en-US" sz="1600" b="0" i="0" u="none" strike="noStrike" dirty="0">
                          <a:solidFill>
                            <a:srgbClr val="000000"/>
                          </a:solidFill>
                          <a:effectLst/>
                          <a:latin typeface="Calibri"/>
                        </a:rPr>
                        <a:t>23.103.455</a:t>
                      </a:r>
                    </a:p>
                  </a:txBody>
                  <a:tcPr marL="9525" marR="9525" marT="9525" marB="0" anchor="ctr"/>
                </a:tc>
              </a:tr>
              <a:tr h="487750">
                <a:tc>
                  <a:txBody>
                    <a:bodyPr/>
                    <a:lstStyle/>
                    <a:p>
                      <a:pPr algn="l" fontAlgn="b"/>
                      <a:r>
                        <a:rPr lang="el-GR" sz="1600" b="0" i="0" u="none" strike="noStrike">
                          <a:solidFill>
                            <a:srgbClr val="000000"/>
                          </a:solidFill>
                          <a:effectLst/>
                          <a:latin typeface="+mn-lt"/>
                        </a:rPr>
                        <a:t>8_ ΤΠΕ: Τεχνολογίες Πληροφορικής και Επικοινωνιών</a:t>
                      </a:r>
                    </a:p>
                  </a:txBody>
                  <a:tcPr marL="9622" marR="9622" marT="9525" marB="0" anchor="ctr"/>
                </a:tc>
                <a:tc>
                  <a:txBody>
                    <a:bodyPr/>
                    <a:lstStyle/>
                    <a:p>
                      <a:pPr algn="ctr" fontAlgn="ctr"/>
                      <a:r>
                        <a:rPr lang="en-US" sz="1600" b="0" i="0" u="none" strike="noStrike">
                          <a:solidFill>
                            <a:srgbClr val="000000"/>
                          </a:solidFill>
                          <a:effectLst/>
                          <a:latin typeface="Calibri"/>
                        </a:rPr>
                        <a:t>110</a:t>
                      </a:r>
                    </a:p>
                  </a:txBody>
                  <a:tcPr marL="9525" marR="9525" marT="9525" marB="0" anchor="ctr"/>
                </a:tc>
                <a:tc>
                  <a:txBody>
                    <a:bodyPr/>
                    <a:lstStyle/>
                    <a:p>
                      <a:pPr algn="r" fontAlgn="b"/>
                      <a:r>
                        <a:rPr lang="en-US" sz="1600" b="0" i="0" u="none" strike="noStrike">
                          <a:solidFill>
                            <a:srgbClr val="000000"/>
                          </a:solidFill>
                          <a:effectLst/>
                          <a:latin typeface="Calibri"/>
                        </a:rPr>
                        <a:t>49.438.547</a:t>
                      </a:r>
                    </a:p>
                  </a:txBody>
                  <a:tcPr marL="9525" marR="9525" marT="9525" marB="0" anchor="ctr"/>
                </a:tc>
                <a:tc>
                  <a:txBody>
                    <a:bodyPr/>
                    <a:lstStyle/>
                    <a:p>
                      <a:pPr algn="r" fontAlgn="b"/>
                      <a:r>
                        <a:rPr lang="en-US" sz="1600" b="0" i="0" u="none" strike="noStrike" dirty="0">
                          <a:solidFill>
                            <a:srgbClr val="000000"/>
                          </a:solidFill>
                          <a:effectLst/>
                          <a:latin typeface="Calibri"/>
                        </a:rPr>
                        <a:t>59.148.155</a:t>
                      </a:r>
                    </a:p>
                  </a:txBody>
                  <a:tcPr marL="9525" marR="9525" marT="9525" marB="0" anchor="ctr"/>
                </a:tc>
              </a:tr>
              <a:tr h="361477">
                <a:tc>
                  <a:txBody>
                    <a:bodyPr/>
                    <a:lstStyle/>
                    <a:p>
                      <a:pPr algn="l" fontAlgn="b"/>
                      <a:r>
                        <a:rPr lang="el-GR" sz="1600" b="1" i="0" u="none" strike="noStrike" dirty="0" smtClean="0">
                          <a:solidFill>
                            <a:srgbClr val="000000"/>
                          </a:solidFill>
                          <a:effectLst/>
                          <a:latin typeface="+mn-lt"/>
                        </a:rPr>
                        <a:t>Σύνολα</a:t>
                      </a:r>
                      <a:endParaRPr lang="el-GR" sz="1600" b="1" i="0" u="none" strike="noStrike" dirty="0">
                        <a:solidFill>
                          <a:srgbClr val="000000"/>
                        </a:solidFill>
                        <a:effectLst/>
                        <a:latin typeface="+mn-lt"/>
                      </a:endParaRPr>
                    </a:p>
                  </a:txBody>
                  <a:tcPr marL="9622" marR="9622" marT="9525" marB="0" anchor="ctr"/>
                </a:tc>
                <a:tc>
                  <a:txBody>
                    <a:bodyPr/>
                    <a:lstStyle/>
                    <a:p>
                      <a:pPr algn="ctr" fontAlgn="ctr"/>
                      <a:r>
                        <a:rPr lang="en-US" sz="1600" b="1" i="0" u="none" strike="noStrike" dirty="0">
                          <a:solidFill>
                            <a:srgbClr val="000000"/>
                          </a:solidFill>
                          <a:effectLst/>
                          <a:latin typeface="Calibri"/>
                        </a:rPr>
                        <a:t>515</a:t>
                      </a:r>
                    </a:p>
                  </a:txBody>
                  <a:tcPr marL="9525" marR="9525" marT="9525" marB="0" anchor="ctr"/>
                </a:tc>
                <a:tc>
                  <a:txBody>
                    <a:bodyPr/>
                    <a:lstStyle/>
                    <a:p>
                      <a:pPr algn="r" fontAlgn="b"/>
                      <a:r>
                        <a:rPr lang="en-US" sz="1600" b="1" i="0" u="none" strike="noStrike" dirty="0">
                          <a:solidFill>
                            <a:srgbClr val="000000"/>
                          </a:solidFill>
                          <a:effectLst/>
                          <a:latin typeface="Calibri"/>
                        </a:rPr>
                        <a:t>247.293.294</a:t>
                      </a:r>
                    </a:p>
                  </a:txBody>
                  <a:tcPr marL="9525" marR="9525" marT="9525" marB="0" anchor="ctr"/>
                </a:tc>
                <a:tc>
                  <a:txBody>
                    <a:bodyPr/>
                    <a:lstStyle/>
                    <a:p>
                      <a:pPr algn="r" fontAlgn="b"/>
                      <a:r>
                        <a:rPr lang="en-US" sz="1600" b="1" i="0" u="none" strike="noStrike" dirty="0">
                          <a:solidFill>
                            <a:srgbClr val="000000"/>
                          </a:solidFill>
                          <a:effectLst/>
                          <a:latin typeface="Calibri"/>
                        </a:rPr>
                        <a:t>290.543.478</a:t>
                      </a:r>
                    </a:p>
                  </a:txBody>
                  <a:tcPr marL="9525" marR="9525" marT="9525" marB="0" anchor="ctr"/>
                </a:tc>
              </a:tr>
            </a:tbl>
          </a:graphicData>
        </a:graphic>
      </p:graphicFrame>
    </p:spTree>
    <p:extLst>
      <p:ext uri="{BB962C8B-B14F-4D97-AF65-F5344CB8AC3E}">
        <p14:creationId xmlns:p14="http://schemas.microsoft.com/office/powerpoint/2010/main" val="12914393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r"/>
            <a:r>
              <a:rPr lang="el-GR" dirty="0"/>
              <a:t>Β΄ κύκλος – Προσωρινοί </a:t>
            </a:r>
            <a:r>
              <a:rPr lang="el-GR" dirty="0" smtClean="0"/>
              <a:t>πίνακες (3)</a:t>
            </a:r>
            <a:r>
              <a:rPr lang="en-US" dirty="0" smtClean="0"/>
              <a:t> </a:t>
            </a:r>
            <a:r>
              <a:rPr lang="el-GR" dirty="0"/>
              <a:t/>
            </a:r>
            <a:br>
              <a:rPr lang="el-GR" dirty="0"/>
            </a:br>
            <a:r>
              <a:rPr lang="el-GR" dirty="0" smtClean="0"/>
              <a:t>ΔΔ ανά Περιφέρεια και Παρέμβαση</a:t>
            </a:r>
            <a:endParaRPr lang="el-GR" dirty="0"/>
          </a:p>
        </p:txBody>
      </p:sp>
      <p:sp>
        <p:nvSpPr>
          <p:cNvPr id="3" name="Θέση υποσέλιδου 2"/>
          <p:cNvSpPr>
            <a:spLocks noGrp="1"/>
          </p:cNvSpPr>
          <p:nvPr>
            <p:ph type="ftr" sz="quarter" idx="11"/>
          </p:nvPr>
        </p:nvSpPr>
        <p:spPr>
          <a:xfrm>
            <a:off x="1835696" y="6367634"/>
            <a:ext cx="5616624" cy="301726"/>
          </a:xfrm>
        </p:spPr>
        <p:txBody>
          <a:bodyPr/>
          <a:lstStyle/>
          <a:p>
            <a:r>
              <a:rPr lang="el-GR" smtClean="0"/>
              <a:t>ΕΡΕΥΝΩ - ΔΗΜΙΟΥΡΓΩ - ΚΑΙΝΟΤΟΜΩ [23.7.2020]</a:t>
            </a:r>
            <a:endParaRPr lang="en-US" dirty="0"/>
          </a:p>
        </p:txBody>
      </p:sp>
      <p:sp>
        <p:nvSpPr>
          <p:cNvPr id="4" name="Θέση αριθμού διαφάνειας 3"/>
          <p:cNvSpPr>
            <a:spLocks noGrp="1"/>
          </p:cNvSpPr>
          <p:nvPr>
            <p:ph type="sldNum" sz="quarter" idx="12"/>
          </p:nvPr>
        </p:nvSpPr>
        <p:spPr/>
        <p:txBody>
          <a:bodyPr/>
          <a:lstStyle/>
          <a:p>
            <a:fld id="{EA7C8D44-3667-46F6-9772-CC52308E2A7F}" type="slidenum">
              <a:rPr lang="en-US" smtClean="0">
                <a:solidFill>
                  <a:srgbClr val="464653"/>
                </a:solidFill>
              </a:rPr>
              <a:pPr/>
              <a:t>7</a:t>
            </a:fld>
            <a:endParaRPr lang="en-US" dirty="0">
              <a:solidFill>
                <a:srgbClr val="464653"/>
              </a:solidFill>
            </a:endParaRPr>
          </a:p>
        </p:txBody>
      </p:sp>
      <p:graphicFrame>
        <p:nvGraphicFramePr>
          <p:cNvPr id="6" name="Θέση περιεχομένου 5"/>
          <p:cNvGraphicFramePr>
            <a:graphicFrameLocks noGrp="1"/>
          </p:cNvGraphicFramePr>
          <p:nvPr>
            <p:ph sz="quarter" idx="1"/>
            <p:extLst>
              <p:ext uri="{D42A27DB-BD31-4B8C-83A1-F6EECF244321}">
                <p14:modId xmlns:p14="http://schemas.microsoft.com/office/powerpoint/2010/main" val="4245996727"/>
              </p:ext>
            </p:extLst>
          </p:nvPr>
        </p:nvGraphicFramePr>
        <p:xfrm>
          <a:off x="457512" y="1340769"/>
          <a:ext cx="8434967" cy="4766518"/>
        </p:xfrm>
        <a:graphic>
          <a:graphicData uri="http://schemas.openxmlformats.org/drawingml/2006/table">
            <a:tbl>
              <a:tblPr firstRow="1" bandRow="1">
                <a:tableStyleId>{F5AB1C69-6EDB-4FF4-983F-18BD219EF322}</a:tableStyleId>
              </a:tblPr>
              <a:tblGrid>
                <a:gridCol w="1902623"/>
                <a:gridCol w="1331837"/>
                <a:gridCol w="1425888"/>
                <a:gridCol w="1402401"/>
                <a:gridCol w="1033348"/>
                <a:gridCol w="1338870"/>
              </a:tblGrid>
              <a:tr h="882042">
                <a:tc>
                  <a:txBody>
                    <a:bodyPr/>
                    <a:lstStyle/>
                    <a:p>
                      <a:pPr algn="l" fontAlgn="ctr"/>
                      <a:r>
                        <a:rPr lang="el-GR" sz="1800" u="none" strike="noStrike" dirty="0">
                          <a:solidFill>
                            <a:schemeClr val="tx1"/>
                          </a:solidFill>
                          <a:effectLst/>
                        </a:rPr>
                        <a:t>Περιφέρεια</a:t>
                      </a:r>
                      <a:endParaRPr lang="el-GR" sz="1800" b="0" i="0" u="none" strike="noStrike" dirty="0">
                        <a:solidFill>
                          <a:schemeClr val="tx1"/>
                        </a:solidFill>
                        <a:effectLst/>
                        <a:latin typeface="Calibri" panose="020F0502020204030204" pitchFamily="34" charset="0"/>
                      </a:endParaRPr>
                    </a:p>
                  </a:txBody>
                  <a:tcPr marL="9633" marR="9633" marT="9525" marB="0" anchor="ctr"/>
                </a:tc>
                <a:tc>
                  <a:txBody>
                    <a:bodyPr/>
                    <a:lstStyle/>
                    <a:p>
                      <a:pPr algn="ctr" fontAlgn="b"/>
                      <a:r>
                        <a:rPr lang="el-GR" sz="1400" b="0" u="none" strike="noStrike" dirty="0" smtClean="0">
                          <a:solidFill>
                            <a:schemeClr val="tx1"/>
                          </a:solidFill>
                          <a:effectLst/>
                        </a:rPr>
                        <a:t>I. Έρευνα και Ανάπτυξη από Επιχειρήσεις</a:t>
                      </a:r>
                      <a:endParaRPr lang="el-GR" sz="1400" b="0" i="0" u="none" strike="noStrike" dirty="0">
                        <a:solidFill>
                          <a:schemeClr val="tx1"/>
                        </a:solidFill>
                        <a:effectLst/>
                        <a:latin typeface="Calibri" panose="020F0502020204030204" pitchFamily="34" charset="0"/>
                      </a:endParaRPr>
                    </a:p>
                  </a:txBody>
                  <a:tcPr marL="92475" marR="92475" anchor="ctr"/>
                </a:tc>
                <a:tc>
                  <a:txBody>
                    <a:bodyPr/>
                    <a:lstStyle/>
                    <a:p>
                      <a:pPr algn="r" fontAlgn="b"/>
                      <a:r>
                        <a:rPr lang="el-GR" sz="1400" b="0" i="0" u="none" strike="noStrike" dirty="0" smtClean="0">
                          <a:solidFill>
                            <a:schemeClr val="tx1"/>
                          </a:solidFill>
                          <a:effectLst/>
                          <a:latin typeface="Calibri" panose="020F0502020204030204" pitchFamily="34" charset="0"/>
                        </a:rPr>
                        <a:t>II. Συμπράξεις Επιχειρήσεων με Ερευνητικούς Οργανισμούς</a:t>
                      </a:r>
                      <a:endParaRPr lang="el-GR" sz="1400" b="0" i="0" u="none" strike="noStrike" dirty="0">
                        <a:solidFill>
                          <a:schemeClr val="tx1"/>
                        </a:solidFill>
                        <a:effectLst/>
                        <a:latin typeface="Calibri" panose="020F0502020204030204" pitchFamily="34" charset="0"/>
                      </a:endParaRPr>
                    </a:p>
                  </a:txBody>
                  <a:tcPr marL="92475" marR="92475" anchor="ctr"/>
                </a:tc>
                <a:tc>
                  <a:txBody>
                    <a:bodyPr/>
                    <a:lstStyle/>
                    <a:p>
                      <a:pPr algn="r" fontAlgn="b"/>
                      <a:r>
                        <a:rPr lang="en-GB" sz="1400" b="0" u="none" strike="noStrike" dirty="0" smtClean="0">
                          <a:solidFill>
                            <a:schemeClr val="tx1"/>
                          </a:solidFill>
                          <a:effectLst/>
                        </a:rPr>
                        <a:t>III. </a:t>
                      </a:r>
                      <a:r>
                        <a:rPr lang="el-GR" sz="1400" b="0" u="none" strike="noStrike" dirty="0" smtClean="0">
                          <a:solidFill>
                            <a:schemeClr val="tx1"/>
                          </a:solidFill>
                          <a:effectLst/>
                        </a:rPr>
                        <a:t>Αξιοποίηση Ερευνητικών Αποτελεσμάτων</a:t>
                      </a:r>
                      <a:endParaRPr lang="el-GR" sz="1400" b="0" i="0" u="none" strike="noStrike" dirty="0">
                        <a:solidFill>
                          <a:schemeClr val="tx1"/>
                        </a:solidFill>
                        <a:effectLst/>
                        <a:latin typeface="Calibri" panose="020F0502020204030204" pitchFamily="34" charset="0"/>
                      </a:endParaRPr>
                    </a:p>
                  </a:txBody>
                  <a:tcPr marL="92475" marR="92475" anchor="ctr"/>
                </a:tc>
                <a:tc>
                  <a:txBody>
                    <a:bodyPr/>
                    <a:lstStyle/>
                    <a:p>
                      <a:pPr algn="r"/>
                      <a:r>
                        <a:rPr lang="el-GR" sz="1400" b="0" u="none" strike="noStrike" dirty="0" smtClean="0">
                          <a:solidFill>
                            <a:schemeClr val="tx1"/>
                          </a:solidFill>
                          <a:effectLst/>
                        </a:rPr>
                        <a:t>IV. Σφραγίδα Αριστείας </a:t>
                      </a:r>
                      <a:endParaRPr lang="el-GR" sz="1400" b="0" dirty="0">
                        <a:solidFill>
                          <a:schemeClr val="tx1"/>
                        </a:solidFill>
                        <a:latin typeface="Calibri" panose="020F0502020204030204" pitchFamily="34" charset="0"/>
                      </a:endParaRPr>
                    </a:p>
                  </a:txBody>
                  <a:tcPr marL="92475" marR="92475" anchor="ctr"/>
                </a:tc>
                <a:tc>
                  <a:txBody>
                    <a:bodyPr/>
                    <a:lstStyle/>
                    <a:p>
                      <a:pPr algn="r"/>
                      <a:r>
                        <a:rPr lang="el-GR" sz="1400" b="0" dirty="0" smtClean="0">
                          <a:solidFill>
                            <a:schemeClr val="tx1"/>
                          </a:solidFill>
                          <a:latin typeface="Calibri" panose="020F0502020204030204" pitchFamily="34" charset="0"/>
                        </a:rPr>
                        <a:t>Δημόσια Δαπάνη</a:t>
                      </a:r>
                      <a:endParaRPr lang="el-GR" sz="1400" b="0" dirty="0">
                        <a:solidFill>
                          <a:schemeClr val="tx1"/>
                        </a:solidFill>
                        <a:latin typeface="Calibri" panose="020F0502020204030204" pitchFamily="34" charset="0"/>
                      </a:endParaRPr>
                    </a:p>
                  </a:txBody>
                  <a:tcPr marL="92475" marR="92475" anchor="ctr"/>
                </a:tc>
              </a:tr>
              <a:tr h="262027">
                <a:tc>
                  <a:txBody>
                    <a:bodyPr/>
                    <a:lstStyle/>
                    <a:p>
                      <a:pPr algn="l" fontAlgn="b"/>
                      <a:r>
                        <a:rPr lang="el-GR" sz="1600" u="none" strike="noStrike" dirty="0">
                          <a:effectLst/>
                        </a:rPr>
                        <a:t>ΑΜΘ</a:t>
                      </a:r>
                      <a:endParaRPr lang="el-GR" sz="1600" b="0" i="0" u="none" strike="noStrike" dirty="0">
                        <a:solidFill>
                          <a:srgbClr val="000000"/>
                        </a:solidFill>
                        <a:effectLst/>
                        <a:latin typeface="+mn-lt"/>
                      </a:endParaRPr>
                    </a:p>
                  </a:txBody>
                  <a:tcPr marL="9633" marR="9633" marT="9525" marB="0" anchor="ctr"/>
                </a:tc>
                <a:tc>
                  <a:txBody>
                    <a:bodyPr/>
                    <a:lstStyle/>
                    <a:p>
                      <a:pPr algn="r" fontAlgn="b"/>
                      <a:r>
                        <a:rPr lang="en-US" sz="1600" b="0" i="0" u="none" strike="noStrike" dirty="0">
                          <a:solidFill>
                            <a:srgbClr val="000000"/>
                          </a:solidFill>
                          <a:effectLst/>
                          <a:latin typeface="Calibri"/>
                        </a:rPr>
                        <a:t>3.001.528</a:t>
                      </a:r>
                    </a:p>
                  </a:txBody>
                  <a:tcPr marL="9525" marR="9525" marT="9525" marB="0" anchor="ctr"/>
                </a:tc>
                <a:tc>
                  <a:txBody>
                    <a:bodyPr/>
                    <a:lstStyle/>
                    <a:p>
                      <a:pPr algn="r" fontAlgn="b"/>
                      <a:r>
                        <a:rPr lang="en-US" sz="1600" b="0" i="0" u="none" strike="noStrike">
                          <a:solidFill>
                            <a:srgbClr val="000000"/>
                          </a:solidFill>
                          <a:effectLst/>
                          <a:latin typeface="Calibri"/>
                        </a:rPr>
                        <a:t>5.629.037</a:t>
                      </a:r>
                    </a:p>
                  </a:txBody>
                  <a:tcPr marL="9525" marR="9525" marT="9525" marB="0" anchor="ctr"/>
                </a:tc>
                <a:tc>
                  <a:txBody>
                    <a:bodyPr/>
                    <a:lstStyle/>
                    <a:p>
                      <a:pPr algn="l" fontAlgn="b"/>
                      <a:endParaRPr lang="en-US" sz="1600" b="0" i="0" u="none" strike="noStrike">
                        <a:solidFill>
                          <a:srgbClr val="000000"/>
                        </a:solidFill>
                        <a:effectLst/>
                        <a:latin typeface="Calibri"/>
                      </a:endParaRPr>
                    </a:p>
                  </a:txBody>
                  <a:tcPr marL="9525" marR="9525" marT="9525" marB="0" anchor="ctr"/>
                </a:tc>
                <a:tc>
                  <a:txBody>
                    <a:bodyPr/>
                    <a:lstStyle/>
                    <a:p>
                      <a:pPr algn="r" fontAlgn="b"/>
                      <a:r>
                        <a:rPr lang="en-US" sz="1600" b="0" i="0" u="none" strike="noStrike">
                          <a:solidFill>
                            <a:srgbClr val="000000"/>
                          </a:solidFill>
                          <a:effectLst/>
                          <a:latin typeface="Calibri"/>
                        </a:rPr>
                        <a:t>132.525</a:t>
                      </a:r>
                    </a:p>
                  </a:txBody>
                  <a:tcPr marL="9525" marR="9525" marT="9525" marB="0" anchor="ctr"/>
                </a:tc>
                <a:tc>
                  <a:txBody>
                    <a:bodyPr/>
                    <a:lstStyle/>
                    <a:p>
                      <a:pPr algn="r" fontAlgn="b"/>
                      <a:r>
                        <a:rPr lang="en-US" sz="1600" b="0" i="0" u="none" strike="noStrike">
                          <a:solidFill>
                            <a:srgbClr val="000000"/>
                          </a:solidFill>
                          <a:effectLst/>
                          <a:latin typeface="Calibri"/>
                        </a:rPr>
                        <a:t>8.763.090</a:t>
                      </a:r>
                    </a:p>
                  </a:txBody>
                  <a:tcPr marL="9525" marR="9525" marT="9525" marB="0" anchor="ctr"/>
                </a:tc>
              </a:tr>
              <a:tr h="262027">
                <a:tc>
                  <a:txBody>
                    <a:bodyPr/>
                    <a:lstStyle/>
                    <a:p>
                      <a:pPr algn="l" fontAlgn="b"/>
                      <a:r>
                        <a:rPr lang="el-GR" sz="1600" u="none" strike="noStrike" dirty="0">
                          <a:effectLst/>
                        </a:rPr>
                        <a:t>Αττικής</a:t>
                      </a:r>
                      <a:endParaRPr lang="el-GR" sz="1600" b="0" i="0" u="none" strike="noStrike" dirty="0">
                        <a:solidFill>
                          <a:srgbClr val="000000"/>
                        </a:solidFill>
                        <a:effectLst/>
                        <a:latin typeface="+mn-lt"/>
                      </a:endParaRPr>
                    </a:p>
                  </a:txBody>
                  <a:tcPr marL="9633" marR="9633" marT="9525" marB="0" anchor="ctr"/>
                </a:tc>
                <a:tc>
                  <a:txBody>
                    <a:bodyPr/>
                    <a:lstStyle/>
                    <a:p>
                      <a:pPr algn="r" fontAlgn="b"/>
                      <a:r>
                        <a:rPr lang="en-US" sz="1600" b="0" i="0" u="none" strike="noStrike" dirty="0">
                          <a:solidFill>
                            <a:srgbClr val="000000"/>
                          </a:solidFill>
                          <a:effectLst/>
                          <a:latin typeface="Calibri"/>
                        </a:rPr>
                        <a:t>32.017.664</a:t>
                      </a:r>
                    </a:p>
                  </a:txBody>
                  <a:tcPr marL="9525" marR="9525" marT="9525" marB="0" anchor="ctr"/>
                </a:tc>
                <a:tc>
                  <a:txBody>
                    <a:bodyPr/>
                    <a:lstStyle/>
                    <a:p>
                      <a:pPr algn="r" fontAlgn="b"/>
                      <a:r>
                        <a:rPr lang="en-US" sz="1600" b="0" i="0" u="none" strike="noStrike" dirty="0">
                          <a:solidFill>
                            <a:srgbClr val="000000"/>
                          </a:solidFill>
                          <a:effectLst/>
                          <a:latin typeface="Calibri"/>
                        </a:rPr>
                        <a:t>48.246.917</a:t>
                      </a:r>
                    </a:p>
                  </a:txBody>
                  <a:tcPr marL="9525" marR="9525" marT="9525" marB="0" anchor="ctr"/>
                </a:tc>
                <a:tc>
                  <a:txBody>
                    <a:bodyPr/>
                    <a:lstStyle/>
                    <a:p>
                      <a:pPr algn="r" fontAlgn="b"/>
                      <a:r>
                        <a:rPr lang="en-US" sz="1600" b="0" i="0" u="none" strike="noStrike">
                          <a:solidFill>
                            <a:srgbClr val="000000"/>
                          </a:solidFill>
                          <a:effectLst/>
                          <a:latin typeface="Calibri"/>
                        </a:rPr>
                        <a:t>205.182</a:t>
                      </a:r>
                    </a:p>
                  </a:txBody>
                  <a:tcPr marL="9525" marR="9525" marT="9525" marB="0" anchor="ctr"/>
                </a:tc>
                <a:tc>
                  <a:txBody>
                    <a:bodyPr/>
                    <a:lstStyle/>
                    <a:p>
                      <a:pPr algn="r" fontAlgn="b"/>
                      <a:r>
                        <a:rPr lang="en-US" sz="1600" b="0" i="0" u="none" strike="noStrike">
                          <a:solidFill>
                            <a:srgbClr val="000000"/>
                          </a:solidFill>
                          <a:effectLst/>
                          <a:latin typeface="Calibri"/>
                        </a:rPr>
                        <a:t>9.237.822</a:t>
                      </a:r>
                    </a:p>
                  </a:txBody>
                  <a:tcPr marL="9525" marR="9525" marT="9525" marB="0" anchor="ctr"/>
                </a:tc>
                <a:tc>
                  <a:txBody>
                    <a:bodyPr/>
                    <a:lstStyle/>
                    <a:p>
                      <a:pPr algn="r" fontAlgn="b"/>
                      <a:r>
                        <a:rPr lang="en-US" sz="1600" b="0" i="0" u="none" strike="noStrike">
                          <a:solidFill>
                            <a:srgbClr val="000000"/>
                          </a:solidFill>
                          <a:effectLst/>
                          <a:latin typeface="Calibri"/>
                        </a:rPr>
                        <a:t>89.707.585</a:t>
                      </a:r>
                    </a:p>
                  </a:txBody>
                  <a:tcPr marL="9525" marR="9525" marT="9525" marB="0" anchor="ctr"/>
                </a:tc>
              </a:tr>
              <a:tr h="262027">
                <a:tc>
                  <a:txBody>
                    <a:bodyPr/>
                    <a:lstStyle/>
                    <a:p>
                      <a:pPr algn="l" fontAlgn="b"/>
                      <a:r>
                        <a:rPr lang="el-GR" sz="1600" u="none" strike="noStrike" dirty="0">
                          <a:effectLst/>
                        </a:rPr>
                        <a:t>Βορείου Αιγαίου</a:t>
                      </a:r>
                      <a:endParaRPr lang="el-GR" sz="1600" b="0" i="0" u="none" strike="noStrike" dirty="0">
                        <a:solidFill>
                          <a:srgbClr val="000000"/>
                        </a:solidFill>
                        <a:effectLst/>
                        <a:latin typeface="+mn-lt"/>
                      </a:endParaRPr>
                    </a:p>
                  </a:txBody>
                  <a:tcPr marL="9633" marR="9633" marT="9525" marB="0" anchor="ctr"/>
                </a:tc>
                <a:tc>
                  <a:txBody>
                    <a:bodyPr/>
                    <a:lstStyle/>
                    <a:p>
                      <a:pPr algn="l" fontAlgn="b"/>
                      <a:endParaRPr lang="en-US" sz="1600" b="0" i="0" u="none" strike="noStrike" dirty="0">
                        <a:solidFill>
                          <a:srgbClr val="000000"/>
                        </a:solidFill>
                        <a:effectLst/>
                        <a:latin typeface="Calibri"/>
                      </a:endParaRPr>
                    </a:p>
                  </a:txBody>
                  <a:tcPr marL="9525" marR="9525" marT="9525" marB="0" anchor="ctr"/>
                </a:tc>
                <a:tc>
                  <a:txBody>
                    <a:bodyPr/>
                    <a:lstStyle/>
                    <a:p>
                      <a:pPr algn="r" fontAlgn="b"/>
                      <a:r>
                        <a:rPr lang="en-US" sz="1600" b="0" i="0" u="none" strike="noStrike" dirty="0">
                          <a:solidFill>
                            <a:srgbClr val="000000"/>
                          </a:solidFill>
                          <a:effectLst/>
                          <a:latin typeface="Calibri"/>
                        </a:rPr>
                        <a:t>2.278.336</a:t>
                      </a:r>
                    </a:p>
                  </a:txBody>
                  <a:tcPr marL="9525" marR="9525" marT="9525" marB="0" anchor="ctr"/>
                </a:tc>
                <a:tc>
                  <a:txBody>
                    <a:bodyPr/>
                    <a:lstStyle/>
                    <a:p>
                      <a:pPr algn="l" fontAlgn="b"/>
                      <a:endParaRPr lang="en-US" sz="1600" b="0" i="0" u="none" strike="noStrike">
                        <a:solidFill>
                          <a:srgbClr val="000000"/>
                        </a:solidFill>
                        <a:effectLst/>
                        <a:latin typeface="Calibri"/>
                      </a:endParaRPr>
                    </a:p>
                  </a:txBody>
                  <a:tcPr marL="9525" marR="9525" marT="9525" marB="0" anchor="ctr"/>
                </a:tc>
                <a:tc>
                  <a:txBody>
                    <a:bodyPr/>
                    <a:lstStyle/>
                    <a:p>
                      <a:pPr algn="r" fontAlgn="b"/>
                      <a:r>
                        <a:rPr lang="en-US" sz="1600" b="0" i="0" u="none" strike="noStrike">
                          <a:solidFill>
                            <a:srgbClr val="000000"/>
                          </a:solidFill>
                          <a:effectLst/>
                          <a:latin typeface="Calibri"/>
                        </a:rPr>
                        <a:t>50.000</a:t>
                      </a:r>
                    </a:p>
                  </a:txBody>
                  <a:tcPr marL="9525" marR="9525" marT="9525" marB="0" anchor="ctr"/>
                </a:tc>
                <a:tc>
                  <a:txBody>
                    <a:bodyPr/>
                    <a:lstStyle/>
                    <a:p>
                      <a:pPr algn="r" fontAlgn="b"/>
                      <a:r>
                        <a:rPr lang="en-US" sz="1600" b="0" i="0" u="none" strike="noStrike">
                          <a:solidFill>
                            <a:srgbClr val="000000"/>
                          </a:solidFill>
                          <a:effectLst/>
                          <a:latin typeface="Calibri"/>
                        </a:rPr>
                        <a:t>2.328.336</a:t>
                      </a:r>
                    </a:p>
                  </a:txBody>
                  <a:tcPr marL="9525" marR="9525" marT="9525" marB="0" anchor="ctr"/>
                </a:tc>
              </a:tr>
              <a:tr h="262027">
                <a:tc>
                  <a:txBody>
                    <a:bodyPr/>
                    <a:lstStyle/>
                    <a:p>
                      <a:pPr algn="l" fontAlgn="b"/>
                      <a:r>
                        <a:rPr lang="el-GR" sz="1600" u="none" strike="noStrike" dirty="0">
                          <a:effectLst/>
                        </a:rPr>
                        <a:t>Δυτικής Ελλάδας</a:t>
                      </a:r>
                      <a:endParaRPr lang="el-GR" sz="1600" b="0" i="0" u="none" strike="noStrike" dirty="0">
                        <a:solidFill>
                          <a:srgbClr val="000000"/>
                        </a:solidFill>
                        <a:effectLst/>
                        <a:latin typeface="+mn-lt"/>
                      </a:endParaRPr>
                    </a:p>
                  </a:txBody>
                  <a:tcPr marL="9633" marR="9633" marT="9525" marB="0" anchor="ctr"/>
                </a:tc>
                <a:tc>
                  <a:txBody>
                    <a:bodyPr/>
                    <a:lstStyle/>
                    <a:p>
                      <a:pPr algn="r" fontAlgn="b"/>
                      <a:r>
                        <a:rPr lang="en-US" sz="1600" b="0" i="0" u="none" strike="noStrike" dirty="0">
                          <a:solidFill>
                            <a:srgbClr val="000000"/>
                          </a:solidFill>
                          <a:effectLst/>
                          <a:latin typeface="Calibri"/>
                        </a:rPr>
                        <a:t>5.803.287</a:t>
                      </a:r>
                    </a:p>
                  </a:txBody>
                  <a:tcPr marL="9525" marR="9525" marT="9525" marB="0" anchor="ctr"/>
                </a:tc>
                <a:tc>
                  <a:txBody>
                    <a:bodyPr/>
                    <a:lstStyle/>
                    <a:p>
                      <a:pPr algn="r" fontAlgn="b"/>
                      <a:r>
                        <a:rPr lang="en-US" sz="1600" b="0" i="0" u="none" strike="noStrike" dirty="0">
                          <a:solidFill>
                            <a:srgbClr val="000000"/>
                          </a:solidFill>
                          <a:effectLst/>
                          <a:latin typeface="Calibri"/>
                        </a:rPr>
                        <a:t>13.501.754</a:t>
                      </a:r>
                    </a:p>
                  </a:txBody>
                  <a:tcPr marL="9525" marR="9525" marT="9525" marB="0" anchor="ctr"/>
                </a:tc>
                <a:tc>
                  <a:txBody>
                    <a:bodyPr/>
                    <a:lstStyle/>
                    <a:p>
                      <a:pPr algn="r" fontAlgn="b"/>
                      <a:r>
                        <a:rPr lang="en-US" sz="1600" b="0" i="0" u="none" strike="noStrike">
                          <a:solidFill>
                            <a:srgbClr val="000000"/>
                          </a:solidFill>
                          <a:effectLst/>
                          <a:latin typeface="Calibri"/>
                        </a:rPr>
                        <a:t>588.165</a:t>
                      </a:r>
                    </a:p>
                  </a:txBody>
                  <a:tcPr marL="9525" marR="9525" marT="9525" marB="0" anchor="ctr"/>
                </a:tc>
                <a:tc>
                  <a:txBody>
                    <a:bodyPr/>
                    <a:lstStyle/>
                    <a:p>
                      <a:pPr algn="r" fontAlgn="b"/>
                      <a:r>
                        <a:rPr lang="en-US" sz="1600" b="0" i="0" u="none" strike="noStrike">
                          <a:solidFill>
                            <a:srgbClr val="000000"/>
                          </a:solidFill>
                          <a:effectLst/>
                          <a:latin typeface="Calibri"/>
                        </a:rPr>
                        <a:t>3.110.120</a:t>
                      </a:r>
                    </a:p>
                  </a:txBody>
                  <a:tcPr marL="9525" marR="9525" marT="9525" marB="0" anchor="ctr"/>
                </a:tc>
                <a:tc>
                  <a:txBody>
                    <a:bodyPr/>
                    <a:lstStyle/>
                    <a:p>
                      <a:pPr algn="r" fontAlgn="b"/>
                      <a:r>
                        <a:rPr lang="en-US" sz="1600" b="0" i="0" u="none" strike="noStrike" dirty="0">
                          <a:solidFill>
                            <a:srgbClr val="000000"/>
                          </a:solidFill>
                          <a:effectLst/>
                          <a:latin typeface="Calibri"/>
                        </a:rPr>
                        <a:t>23.003.326</a:t>
                      </a:r>
                    </a:p>
                  </a:txBody>
                  <a:tcPr marL="9525" marR="9525" marT="9525" marB="0" anchor="ctr"/>
                </a:tc>
              </a:tr>
              <a:tr h="262027">
                <a:tc>
                  <a:txBody>
                    <a:bodyPr/>
                    <a:lstStyle/>
                    <a:p>
                      <a:pPr algn="l" fontAlgn="b"/>
                      <a:r>
                        <a:rPr lang="el-GR" sz="1600" u="none" strike="noStrike" dirty="0">
                          <a:effectLst/>
                        </a:rPr>
                        <a:t>Δυτικής Μακεδονίας</a:t>
                      </a:r>
                      <a:endParaRPr lang="el-GR" sz="1600" b="0" i="0" u="none" strike="noStrike" dirty="0">
                        <a:solidFill>
                          <a:srgbClr val="000000"/>
                        </a:solidFill>
                        <a:effectLst/>
                        <a:latin typeface="+mn-lt"/>
                      </a:endParaRPr>
                    </a:p>
                  </a:txBody>
                  <a:tcPr marL="9633" marR="9633" marT="9525" marB="0" anchor="ctr"/>
                </a:tc>
                <a:tc>
                  <a:txBody>
                    <a:bodyPr/>
                    <a:lstStyle/>
                    <a:p>
                      <a:pPr algn="r" fontAlgn="b"/>
                      <a:r>
                        <a:rPr lang="en-US" sz="1600" b="0" i="0" u="none" strike="noStrike" dirty="0">
                          <a:solidFill>
                            <a:srgbClr val="000000"/>
                          </a:solidFill>
                          <a:effectLst/>
                          <a:latin typeface="Calibri"/>
                        </a:rPr>
                        <a:t>1.199.221</a:t>
                      </a:r>
                    </a:p>
                  </a:txBody>
                  <a:tcPr marL="9525" marR="9525" marT="9525" marB="0" anchor="ctr"/>
                </a:tc>
                <a:tc>
                  <a:txBody>
                    <a:bodyPr/>
                    <a:lstStyle/>
                    <a:p>
                      <a:pPr algn="r" fontAlgn="b"/>
                      <a:r>
                        <a:rPr lang="en-US" sz="1600" b="0" i="0" u="none" strike="noStrike" dirty="0">
                          <a:solidFill>
                            <a:srgbClr val="000000"/>
                          </a:solidFill>
                          <a:effectLst/>
                          <a:latin typeface="Calibri"/>
                        </a:rPr>
                        <a:t>2.310.229</a:t>
                      </a:r>
                    </a:p>
                  </a:txBody>
                  <a:tcPr marL="9525" marR="9525" marT="9525" marB="0" anchor="ctr"/>
                </a:tc>
                <a:tc>
                  <a:txBody>
                    <a:bodyPr/>
                    <a:lstStyle/>
                    <a:p>
                      <a:pPr algn="r" fontAlgn="b"/>
                      <a:r>
                        <a:rPr lang="en-US" sz="1600" b="0" i="0" u="none" strike="noStrike">
                          <a:solidFill>
                            <a:srgbClr val="000000"/>
                          </a:solidFill>
                          <a:effectLst/>
                          <a:latin typeface="Calibri"/>
                        </a:rPr>
                        <a:t>470.835</a:t>
                      </a:r>
                    </a:p>
                  </a:txBody>
                  <a:tcPr marL="9525" marR="9525" marT="9525" marB="0" anchor="ctr"/>
                </a:tc>
                <a:tc>
                  <a:txBody>
                    <a:bodyPr/>
                    <a:lstStyle/>
                    <a:p>
                      <a:pPr algn="l" fontAlgn="b"/>
                      <a:endParaRPr lang="en-US" sz="1600" b="0" i="0" u="none" strike="noStrike">
                        <a:solidFill>
                          <a:srgbClr val="000000"/>
                        </a:solidFill>
                        <a:effectLst/>
                        <a:latin typeface="Calibri"/>
                      </a:endParaRPr>
                    </a:p>
                  </a:txBody>
                  <a:tcPr marL="9525" marR="9525" marT="9525" marB="0" anchor="ctr"/>
                </a:tc>
                <a:tc>
                  <a:txBody>
                    <a:bodyPr/>
                    <a:lstStyle/>
                    <a:p>
                      <a:pPr algn="r" fontAlgn="b"/>
                      <a:r>
                        <a:rPr lang="en-US" sz="1600" b="0" i="0" u="none" strike="noStrike">
                          <a:solidFill>
                            <a:srgbClr val="000000"/>
                          </a:solidFill>
                          <a:effectLst/>
                          <a:latin typeface="Calibri"/>
                        </a:rPr>
                        <a:t>3.980.286</a:t>
                      </a:r>
                    </a:p>
                  </a:txBody>
                  <a:tcPr marL="9525" marR="9525" marT="9525" marB="0" anchor="ctr"/>
                </a:tc>
              </a:tr>
              <a:tr h="262027">
                <a:tc>
                  <a:txBody>
                    <a:bodyPr/>
                    <a:lstStyle/>
                    <a:p>
                      <a:pPr algn="l" fontAlgn="b"/>
                      <a:r>
                        <a:rPr lang="el-GR" sz="1600" u="none" strike="noStrike" dirty="0">
                          <a:effectLst/>
                        </a:rPr>
                        <a:t>Ηπείρου</a:t>
                      </a:r>
                      <a:endParaRPr lang="el-GR" sz="1600" b="0" i="0" u="none" strike="noStrike" dirty="0">
                        <a:solidFill>
                          <a:srgbClr val="000000"/>
                        </a:solidFill>
                        <a:effectLst/>
                        <a:latin typeface="+mn-lt"/>
                      </a:endParaRPr>
                    </a:p>
                  </a:txBody>
                  <a:tcPr marL="9633" marR="9633" marT="9525" marB="0" anchor="ctr"/>
                </a:tc>
                <a:tc>
                  <a:txBody>
                    <a:bodyPr/>
                    <a:lstStyle/>
                    <a:p>
                      <a:pPr algn="r" fontAlgn="b"/>
                      <a:r>
                        <a:rPr lang="en-US" sz="1600" b="0" i="0" u="none" strike="noStrike">
                          <a:solidFill>
                            <a:srgbClr val="000000"/>
                          </a:solidFill>
                          <a:effectLst/>
                          <a:latin typeface="Calibri"/>
                        </a:rPr>
                        <a:t>1.657.990</a:t>
                      </a:r>
                    </a:p>
                  </a:txBody>
                  <a:tcPr marL="9525" marR="9525" marT="9525" marB="0" anchor="ctr"/>
                </a:tc>
                <a:tc>
                  <a:txBody>
                    <a:bodyPr/>
                    <a:lstStyle/>
                    <a:p>
                      <a:pPr algn="r" fontAlgn="b"/>
                      <a:r>
                        <a:rPr lang="en-US" sz="1600" b="0" i="0" u="none" strike="noStrike" dirty="0">
                          <a:solidFill>
                            <a:srgbClr val="000000"/>
                          </a:solidFill>
                          <a:effectLst/>
                          <a:latin typeface="Calibri"/>
                        </a:rPr>
                        <a:t>6.352.212</a:t>
                      </a:r>
                    </a:p>
                  </a:txBody>
                  <a:tcPr marL="9525" marR="9525" marT="9525" marB="0" anchor="ctr"/>
                </a:tc>
                <a:tc>
                  <a:txBody>
                    <a:bodyPr/>
                    <a:lstStyle/>
                    <a:p>
                      <a:pPr algn="l" fontAlgn="b"/>
                      <a:endParaRPr lang="en-US" sz="1600" b="0" i="0" u="none" strike="noStrike">
                        <a:solidFill>
                          <a:srgbClr val="000000"/>
                        </a:solidFill>
                        <a:effectLst/>
                        <a:latin typeface="Calibri"/>
                      </a:endParaRPr>
                    </a:p>
                  </a:txBody>
                  <a:tcPr marL="9525" marR="9525" marT="9525" marB="0" anchor="ctr"/>
                </a:tc>
                <a:tc>
                  <a:txBody>
                    <a:bodyPr/>
                    <a:lstStyle/>
                    <a:p>
                      <a:pPr algn="l" fontAlgn="b"/>
                      <a:endParaRPr lang="en-US" sz="1600" b="0" i="0" u="none" strike="noStrike">
                        <a:solidFill>
                          <a:srgbClr val="000000"/>
                        </a:solidFill>
                        <a:effectLst/>
                        <a:latin typeface="Calibri"/>
                      </a:endParaRPr>
                    </a:p>
                  </a:txBody>
                  <a:tcPr marL="9525" marR="9525" marT="9525" marB="0" anchor="ctr"/>
                </a:tc>
                <a:tc>
                  <a:txBody>
                    <a:bodyPr/>
                    <a:lstStyle/>
                    <a:p>
                      <a:pPr algn="r" fontAlgn="b"/>
                      <a:r>
                        <a:rPr lang="en-US" sz="1600" b="0" i="0" u="none" strike="noStrike">
                          <a:solidFill>
                            <a:srgbClr val="000000"/>
                          </a:solidFill>
                          <a:effectLst/>
                          <a:latin typeface="Calibri"/>
                        </a:rPr>
                        <a:t>8.010.202</a:t>
                      </a:r>
                    </a:p>
                  </a:txBody>
                  <a:tcPr marL="9525" marR="9525" marT="9525" marB="0" anchor="ctr"/>
                </a:tc>
              </a:tr>
              <a:tr h="262027">
                <a:tc>
                  <a:txBody>
                    <a:bodyPr/>
                    <a:lstStyle/>
                    <a:p>
                      <a:pPr algn="l" fontAlgn="b"/>
                      <a:r>
                        <a:rPr lang="el-GR" sz="1600" u="none" strike="noStrike" dirty="0">
                          <a:effectLst/>
                        </a:rPr>
                        <a:t>Θεσσαλίας</a:t>
                      </a:r>
                      <a:endParaRPr lang="el-GR" sz="1600" b="0" i="0" u="none" strike="noStrike" dirty="0">
                        <a:solidFill>
                          <a:srgbClr val="000000"/>
                        </a:solidFill>
                        <a:effectLst/>
                        <a:latin typeface="+mn-lt"/>
                      </a:endParaRPr>
                    </a:p>
                  </a:txBody>
                  <a:tcPr marL="9633" marR="9633" marT="9525" marB="0" anchor="ctr"/>
                </a:tc>
                <a:tc>
                  <a:txBody>
                    <a:bodyPr/>
                    <a:lstStyle/>
                    <a:p>
                      <a:pPr algn="r" fontAlgn="b"/>
                      <a:r>
                        <a:rPr lang="en-US" sz="1600" b="0" i="0" u="none" strike="noStrike">
                          <a:solidFill>
                            <a:srgbClr val="000000"/>
                          </a:solidFill>
                          <a:effectLst/>
                          <a:latin typeface="Calibri"/>
                        </a:rPr>
                        <a:t>6.172.332</a:t>
                      </a:r>
                    </a:p>
                  </a:txBody>
                  <a:tcPr marL="9525" marR="9525" marT="9525" marB="0" anchor="ctr"/>
                </a:tc>
                <a:tc>
                  <a:txBody>
                    <a:bodyPr/>
                    <a:lstStyle/>
                    <a:p>
                      <a:pPr algn="r" fontAlgn="b"/>
                      <a:r>
                        <a:rPr lang="en-US" sz="1600" b="0" i="0" u="none" strike="noStrike" dirty="0">
                          <a:solidFill>
                            <a:srgbClr val="000000"/>
                          </a:solidFill>
                          <a:effectLst/>
                          <a:latin typeface="Calibri"/>
                        </a:rPr>
                        <a:t>7.633.965</a:t>
                      </a:r>
                    </a:p>
                  </a:txBody>
                  <a:tcPr marL="9525" marR="9525" marT="9525" marB="0" anchor="ctr"/>
                </a:tc>
                <a:tc>
                  <a:txBody>
                    <a:bodyPr/>
                    <a:lstStyle/>
                    <a:p>
                      <a:pPr algn="r" fontAlgn="b"/>
                      <a:r>
                        <a:rPr lang="en-US" sz="1600" b="0" i="0" u="none" strike="noStrike" dirty="0">
                          <a:solidFill>
                            <a:srgbClr val="000000"/>
                          </a:solidFill>
                          <a:effectLst/>
                          <a:latin typeface="Calibri"/>
                        </a:rPr>
                        <a:t>122.432</a:t>
                      </a:r>
                    </a:p>
                  </a:txBody>
                  <a:tcPr marL="9525" marR="9525" marT="9525" marB="0" anchor="ctr"/>
                </a:tc>
                <a:tc>
                  <a:txBody>
                    <a:bodyPr/>
                    <a:lstStyle/>
                    <a:p>
                      <a:pPr algn="l" fontAlgn="b"/>
                      <a:endParaRPr lang="en-US" sz="1600" b="0" i="0" u="none" strike="noStrike">
                        <a:solidFill>
                          <a:srgbClr val="000000"/>
                        </a:solidFill>
                        <a:effectLst/>
                        <a:latin typeface="Calibri"/>
                      </a:endParaRPr>
                    </a:p>
                  </a:txBody>
                  <a:tcPr marL="9525" marR="9525" marT="9525" marB="0" anchor="ctr"/>
                </a:tc>
                <a:tc>
                  <a:txBody>
                    <a:bodyPr/>
                    <a:lstStyle/>
                    <a:p>
                      <a:pPr algn="r" fontAlgn="b"/>
                      <a:r>
                        <a:rPr lang="en-US" sz="1600" b="0" i="0" u="none" strike="noStrike">
                          <a:solidFill>
                            <a:srgbClr val="000000"/>
                          </a:solidFill>
                          <a:effectLst/>
                          <a:latin typeface="Calibri"/>
                        </a:rPr>
                        <a:t>13.928.729</a:t>
                      </a:r>
                    </a:p>
                  </a:txBody>
                  <a:tcPr marL="9525" marR="9525" marT="9525" marB="0" anchor="ctr"/>
                </a:tc>
              </a:tr>
              <a:tr h="262027">
                <a:tc>
                  <a:txBody>
                    <a:bodyPr/>
                    <a:lstStyle/>
                    <a:p>
                      <a:pPr algn="l" fontAlgn="b"/>
                      <a:r>
                        <a:rPr lang="el-GR" sz="1600" u="none" strike="noStrike" dirty="0">
                          <a:effectLst/>
                        </a:rPr>
                        <a:t>Ιονίων Νήσων</a:t>
                      </a:r>
                      <a:endParaRPr lang="el-GR" sz="1600" b="0" i="0" u="none" strike="noStrike" dirty="0">
                        <a:solidFill>
                          <a:srgbClr val="000000"/>
                        </a:solidFill>
                        <a:effectLst/>
                        <a:latin typeface="+mn-lt"/>
                      </a:endParaRPr>
                    </a:p>
                  </a:txBody>
                  <a:tcPr marL="9633" marR="9633" marT="9525" marB="0" anchor="ctr"/>
                </a:tc>
                <a:tc>
                  <a:txBody>
                    <a:bodyPr/>
                    <a:lstStyle/>
                    <a:p>
                      <a:pPr algn="r" fontAlgn="b"/>
                      <a:r>
                        <a:rPr lang="en-US" sz="1600" b="0" i="0" u="none" strike="noStrike">
                          <a:solidFill>
                            <a:srgbClr val="000000"/>
                          </a:solidFill>
                          <a:effectLst/>
                          <a:latin typeface="Calibri"/>
                        </a:rPr>
                        <a:t>500.708</a:t>
                      </a:r>
                    </a:p>
                  </a:txBody>
                  <a:tcPr marL="9525" marR="9525" marT="9525" marB="0" anchor="ctr"/>
                </a:tc>
                <a:tc>
                  <a:txBody>
                    <a:bodyPr/>
                    <a:lstStyle/>
                    <a:p>
                      <a:pPr algn="r" fontAlgn="b"/>
                      <a:r>
                        <a:rPr lang="en-US" sz="1600" b="0" i="0" u="none" strike="noStrike">
                          <a:solidFill>
                            <a:srgbClr val="000000"/>
                          </a:solidFill>
                          <a:effectLst/>
                          <a:latin typeface="Calibri"/>
                        </a:rPr>
                        <a:t>235.594</a:t>
                      </a:r>
                    </a:p>
                  </a:txBody>
                  <a:tcPr marL="9525" marR="9525" marT="9525" marB="0" anchor="ctr"/>
                </a:tc>
                <a:tc>
                  <a:txBody>
                    <a:bodyPr/>
                    <a:lstStyle/>
                    <a:p>
                      <a:pPr algn="l" fontAlgn="b"/>
                      <a:endParaRPr lang="en-US" sz="1600" b="0" i="0" u="none" strike="noStrike" dirty="0">
                        <a:solidFill>
                          <a:srgbClr val="000000"/>
                        </a:solidFill>
                        <a:effectLst/>
                        <a:latin typeface="Calibri"/>
                      </a:endParaRPr>
                    </a:p>
                  </a:txBody>
                  <a:tcPr marL="9525" marR="9525" marT="9525" marB="0" anchor="ctr"/>
                </a:tc>
                <a:tc>
                  <a:txBody>
                    <a:bodyPr/>
                    <a:lstStyle/>
                    <a:p>
                      <a:pPr algn="l" fontAlgn="b"/>
                      <a:endParaRPr lang="en-US" sz="1600" b="0" i="0" u="none" strike="noStrike">
                        <a:solidFill>
                          <a:srgbClr val="000000"/>
                        </a:solidFill>
                        <a:effectLst/>
                        <a:latin typeface="Calibri"/>
                      </a:endParaRPr>
                    </a:p>
                  </a:txBody>
                  <a:tcPr marL="9525" marR="9525" marT="9525" marB="0" anchor="ctr"/>
                </a:tc>
                <a:tc>
                  <a:txBody>
                    <a:bodyPr/>
                    <a:lstStyle/>
                    <a:p>
                      <a:pPr algn="r" fontAlgn="b"/>
                      <a:r>
                        <a:rPr lang="en-US" sz="1600" b="0" i="0" u="none" strike="noStrike">
                          <a:solidFill>
                            <a:srgbClr val="000000"/>
                          </a:solidFill>
                          <a:effectLst/>
                          <a:latin typeface="Calibri"/>
                        </a:rPr>
                        <a:t>736.302</a:t>
                      </a:r>
                    </a:p>
                  </a:txBody>
                  <a:tcPr marL="9525" marR="9525" marT="9525" marB="0" anchor="ctr"/>
                </a:tc>
              </a:tr>
              <a:tr h="415287">
                <a:tc>
                  <a:txBody>
                    <a:bodyPr/>
                    <a:lstStyle/>
                    <a:p>
                      <a:pPr algn="l" fontAlgn="b"/>
                      <a:r>
                        <a:rPr lang="el-GR" sz="1600" u="none" strike="noStrike" dirty="0" err="1" smtClean="0">
                          <a:effectLst/>
                        </a:rPr>
                        <a:t>Κεντρ</a:t>
                      </a:r>
                      <a:r>
                        <a:rPr lang="el-GR" sz="1600" u="none" strike="noStrike" dirty="0" smtClean="0">
                          <a:effectLst/>
                        </a:rPr>
                        <a:t>. </a:t>
                      </a:r>
                      <a:r>
                        <a:rPr lang="el-GR" sz="1600" u="none" strike="noStrike" dirty="0">
                          <a:effectLst/>
                        </a:rPr>
                        <a:t>Μακεδονίας</a:t>
                      </a:r>
                      <a:endParaRPr lang="el-GR" sz="1600" b="0" i="0" u="none" strike="noStrike" dirty="0">
                        <a:solidFill>
                          <a:srgbClr val="000000"/>
                        </a:solidFill>
                        <a:effectLst/>
                        <a:latin typeface="+mn-lt"/>
                      </a:endParaRPr>
                    </a:p>
                  </a:txBody>
                  <a:tcPr marL="9633" marR="9633" marT="9525" marB="0" anchor="ctr"/>
                </a:tc>
                <a:tc>
                  <a:txBody>
                    <a:bodyPr/>
                    <a:lstStyle/>
                    <a:p>
                      <a:pPr algn="r" fontAlgn="b"/>
                      <a:r>
                        <a:rPr lang="en-US" sz="1600" b="0" i="0" u="none" strike="noStrike">
                          <a:solidFill>
                            <a:srgbClr val="000000"/>
                          </a:solidFill>
                          <a:effectLst/>
                          <a:latin typeface="Calibri"/>
                        </a:rPr>
                        <a:t>24.133.310</a:t>
                      </a:r>
                    </a:p>
                  </a:txBody>
                  <a:tcPr marL="9525" marR="9525" marT="9525" marB="0" anchor="ctr"/>
                </a:tc>
                <a:tc>
                  <a:txBody>
                    <a:bodyPr/>
                    <a:lstStyle/>
                    <a:p>
                      <a:pPr algn="r" fontAlgn="b"/>
                      <a:r>
                        <a:rPr lang="en-US" sz="1600" b="0" i="0" u="none" strike="noStrike">
                          <a:solidFill>
                            <a:srgbClr val="000000"/>
                          </a:solidFill>
                          <a:effectLst/>
                          <a:latin typeface="Calibri"/>
                        </a:rPr>
                        <a:t>38.643.121</a:t>
                      </a:r>
                    </a:p>
                  </a:txBody>
                  <a:tcPr marL="9525" marR="9525" marT="9525" marB="0" anchor="ctr"/>
                </a:tc>
                <a:tc>
                  <a:txBody>
                    <a:bodyPr/>
                    <a:lstStyle/>
                    <a:p>
                      <a:pPr algn="l" fontAlgn="b"/>
                      <a:endParaRPr lang="en-US" sz="1600" b="0" i="0" u="none" strike="noStrike" dirty="0">
                        <a:solidFill>
                          <a:srgbClr val="000000"/>
                        </a:solidFill>
                        <a:effectLst/>
                        <a:latin typeface="Calibri"/>
                      </a:endParaRPr>
                    </a:p>
                  </a:txBody>
                  <a:tcPr marL="9525" marR="9525" marT="9525" marB="0" anchor="ctr"/>
                </a:tc>
                <a:tc>
                  <a:txBody>
                    <a:bodyPr/>
                    <a:lstStyle/>
                    <a:p>
                      <a:pPr algn="r" fontAlgn="b"/>
                      <a:r>
                        <a:rPr lang="en-US" sz="1600" b="0" i="0" u="none" strike="noStrike">
                          <a:solidFill>
                            <a:srgbClr val="000000"/>
                          </a:solidFill>
                          <a:effectLst/>
                          <a:latin typeface="Calibri"/>
                        </a:rPr>
                        <a:t>3.199.071</a:t>
                      </a:r>
                    </a:p>
                  </a:txBody>
                  <a:tcPr marL="9525" marR="9525" marT="9525" marB="0" anchor="ctr"/>
                </a:tc>
                <a:tc>
                  <a:txBody>
                    <a:bodyPr/>
                    <a:lstStyle/>
                    <a:p>
                      <a:pPr algn="r" fontAlgn="b"/>
                      <a:r>
                        <a:rPr lang="en-US" sz="1600" b="0" i="0" u="none" strike="noStrike">
                          <a:solidFill>
                            <a:srgbClr val="000000"/>
                          </a:solidFill>
                          <a:effectLst/>
                          <a:latin typeface="Calibri"/>
                        </a:rPr>
                        <a:t>65.975.501</a:t>
                      </a:r>
                    </a:p>
                  </a:txBody>
                  <a:tcPr marL="9525" marR="9525" marT="9525" marB="0" anchor="ctr"/>
                </a:tc>
              </a:tr>
              <a:tr h="262027">
                <a:tc>
                  <a:txBody>
                    <a:bodyPr/>
                    <a:lstStyle/>
                    <a:p>
                      <a:pPr algn="l" fontAlgn="b"/>
                      <a:r>
                        <a:rPr lang="el-GR" sz="1600" u="none" strike="noStrike" dirty="0">
                          <a:effectLst/>
                        </a:rPr>
                        <a:t>Κρήτης</a:t>
                      </a:r>
                      <a:endParaRPr lang="el-GR" sz="1600" b="0" i="0" u="none" strike="noStrike" dirty="0">
                        <a:solidFill>
                          <a:srgbClr val="000000"/>
                        </a:solidFill>
                        <a:effectLst/>
                        <a:latin typeface="+mn-lt"/>
                      </a:endParaRPr>
                    </a:p>
                  </a:txBody>
                  <a:tcPr marL="9633" marR="9633" marT="9525" marB="0" anchor="ctr"/>
                </a:tc>
                <a:tc>
                  <a:txBody>
                    <a:bodyPr/>
                    <a:lstStyle/>
                    <a:p>
                      <a:pPr algn="r" fontAlgn="b"/>
                      <a:r>
                        <a:rPr lang="en-US" sz="1600" b="0" i="0" u="none" strike="noStrike">
                          <a:solidFill>
                            <a:srgbClr val="000000"/>
                          </a:solidFill>
                          <a:effectLst/>
                          <a:latin typeface="Calibri"/>
                        </a:rPr>
                        <a:t>2.438.083</a:t>
                      </a:r>
                    </a:p>
                  </a:txBody>
                  <a:tcPr marL="9525" marR="9525" marT="9525" marB="0" anchor="ctr"/>
                </a:tc>
                <a:tc>
                  <a:txBody>
                    <a:bodyPr/>
                    <a:lstStyle/>
                    <a:p>
                      <a:pPr algn="r" fontAlgn="b"/>
                      <a:r>
                        <a:rPr lang="en-US" sz="1600" b="0" i="0" u="none" strike="noStrike">
                          <a:solidFill>
                            <a:srgbClr val="000000"/>
                          </a:solidFill>
                          <a:effectLst/>
                          <a:latin typeface="Calibri"/>
                        </a:rPr>
                        <a:t>16.580.998</a:t>
                      </a:r>
                    </a:p>
                  </a:txBody>
                  <a:tcPr marL="9525" marR="9525" marT="9525" marB="0" anchor="ctr"/>
                </a:tc>
                <a:tc>
                  <a:txBody>
                    <a:bodyPr/>
                    <a:lstStyle/>
                    <a:p>
                      <a:pPr algn="r" fontAlgn="b"/>
                      <a:r>
                        <a:rPr lang="en-US" sz="1600" b="0" i="0" u="none" strike="noStrike" dirty="0">
                          <a:solidFill>
                            <a:srgbClr val="000000"/>
                          </a:solidFill>
                          <a:effectLst/>
                          <a:latin typeface="Calibri"/>
                        </a:rPr>
                        <a:t>2.006.914</a:t>
                      </a:r>
                    </a:p>
                  </a:txBody>
                  <a:tcPr marL="9525" marR="9525" marT="9525" marB="0" anchor="ctr"/>
                </a:tc>
                <a:tc>
                  <a:txBody>
                    <a:bodyPr/>
                    <a:lstStyle/>
                    <a:p>
                      <a:pPr algn="l" fontAlgn="b"/>
                      <a:endParaRPr lang="en-US" sz="1600" b="0" i="0" u="none" strike="noStrike">
                        <a:solidFill>
                          <a:srgbClr val="000000"/>
                        </a:solidFill>
                        <a:effectLst/>
                        <a:latin typeface="Calibri"/>
                      </a:endParaRPr>
                    </a:p>
                  </a:txBody>
                  <a:tcPr marL="9525" marR="9525" marT="9525" marB="0" anchor="ctr"/>
                </a:tc>
                <a:tc>
                  <a:txBody>
                    <a:bodyPr/>
                    <a:lstStyle/>
                    <a:p>
                      <a:pPr algn="r" fontAlgn="b"/>
                      <a:r>
                        <a:rPr lang="en-US" sz="1600" b="0" i="0" u="none" strike="noStrike">
                          <a:solidFill>
                            <a:srgbClr val="000000"/>
                          </a:solidFill>
                          <a:effectLst/>
                          <a:latin typeface="Calibri"/>
                        </a:rPr>
                        <a:t>21.025.996</a:t>
                      </a:r>
                    </a:p>
                  </a:txBody>
                  <a:tcPr marL="9525" marR="9525" marT="9525" marB="0" anchor="ctr"/>
                </a:tc>
              </a:tr>
              <a:tr h="262027">
                <a:tc>
                  <a:txBody>
                    <a:bodyPr/>
                    <a:lstStyle/>
                    <a:p>
                      <a:pPr algn="l" fontAlgn="b"/>
                      <a:r>
                        <a:rPr lang="el-GR" sz="1600" u="none" strike="noStrike" dirty="0">
                          <a:effectLst/>
                        </a:rPr>
                        <a:t>Νοτίου Αιγαίου</a:t>
                      </a:r>
                      <a:endParaRPr lang="el-GR" sz="1600" b="0" i="0" u="none" strike="noStrike" dirty="0">
                        <a:solidFill>
                          <a:srgbClr val="000000"/>
                        </a:solidFill>
                        <a:effectLst/>
                        <a:latin typeface="+mn-lt"/>
                      </a:endParaRPr>
                    </a:p>
                  </a:txBody>
                  <a:tcPr marL="9633" marR="9633" marT="9525" marB="0" anchor="ctr"/>
                </a:tc>
                <a:tc>
                  <a:txBody>
                    <a:bodyPr/>
                    <a:lstStyle/>
                    <a:p>
                      <a:pPr algn="r" fontAlgn="b"/>
                      <a:r>
                        <a:rPr lang="en-US" sz="1600" b="0" i="0" u="none" strike="noStrike">
                          <a:solidFill>
                            <a:srgbClr val="000000"/>
                          </a:solidFill>
                          <a:effectLst/>
                          <a:latin typeface="Calibri"/>
                        </a:rPr>
                        <a:t>654.838</a:t>
                      </a:r>
                    </a:p>
                  </a:txBody>
                  <a:tcPr marL="9525" marR="9525" marT="9525" marB="0" anchor="ctr"/>
                </a:tc>
                <a:tc>
                  <a:txBody>
                    <a:bodyPr/>
                    <a:lstStyle/>
                    <a:p>
                      <a:pPr algn="r" fontAlgn="b"/>
                      <a:r>
                        <a:rPr lang="en-US" sz="1600" b="0" i="0" u="none" strike="noStrike">
                          <a:solidFill>
                            <a:srgbClr val="000000"/>
                          </a:solidFill>
                          <a:effectLst/>
                          <a:latin typeface="Calibri"/>
                        </a:rPr>
                        <a:t>93.600</a:t>
                      </a:r>
                    </a:p>
                  </a:txBody>
                  <a:tcPr marL="9525" marR="9525" marT="9525" marB="0" anchor="ctr"/>
                </a:tc>
                <a:tc>
                  <a:txBody>
                    <a:bodyPr/>
                    <a:lstStyle/>
                    <a:p>
                      <a:pPr algn="l" fontAlgn="b"/>
                      <a:endParaRPr lang="en-US" sz="1600" b="0" i="0" u="none" strike="noStrike" dirty="0">
                        <a:solidFill>
                          <a:srgbClr val="000000"/>
                        </a:solidFill>
                        <a:effectLst/>
                        <a:latin typeface="Calibri"/>
                      </a:endParaRPr>
                    </a:p>
                  </a:txBody>
                  <a:tcPr marL="9525" marR="9525" marT="9525" marB="0" anchor="ctr"/>
                </a:tc>
                <a:tc>
                  <a:txBody>
                    <a:bodyPr/>
                    <a:lstStyle/>
                    <a:p>
                      <a:pPr algn="l" fontAlgn="b"/>
                      <a:endParaRPr lang="en-US" sz="1600" b="0" i="0" u="none" strike="noStrike" dirty="0">
                        <a:solidFill>
                          <a:srgbClr val="000000"/>
                        </a:solidFill>
                        <a:effectLst/>
                        <a:latin typeface="Calibri"/>
                      </a:endParaRPr>
                    </a:p>
                  </a:txBody>
                  <a:tcPr marL="9525" marR="9525" marT="9525" marB="0" anchor="ctr"/>
                </a:tc>
                <a:tc>
                  <a:txBody>
                    <a:bodyPr/>
                    <a:lstStyle/>
                    <a:p>
                      <a:pPr algn="r" fontAlgn="b"/>
                      <a:r>
                        <a:rPr lang="en-US" sz="1600" b="0" i="0" u="none" strike="noStrike">
                          <a:solidFill>
                            <a:srgbClr val="000000"/>
                          </a:solidFill>
                          <a:effectLst/>
                          <a:latin typeface="Calibri"/>
                        </a:rPr>
                        <a:t>748.438</a:t>
                      </a:r>
                    </a:p>
                  </a:txBody>
                  <a:tcPr marL="9525" marR="9525" marT="9525" marB="0" anchor="ctr"/>
                </a:tc>
              </a:tr>
              <a:tr h="262027">
                <a:tc>
                  <a:txBody>
                    <a:bodyPr/>
                    <a:lstStyle/>
                    <a:p>
                      <a:pPr algn="l" fontAlgn="b"/>
                      <a:r>
                        <a:rPr lang="el-GR" sz="1600" u="none" strike="noStrike" dirty="0">
                          <a:effectLst/>
                        </a:rPr>
                        <a:t>Πελοποννήσου</a:t>
                      </a:r>
                      <a:endParaRPr lang="el-GR" sz="1600" b="0" i="0" u="none" strike="noStrike" dirty="0">
                        <a:solidFill>
                          <a:srgbClr val="000000"/>
                        </a:solidFill>
                        <a:effectLst/>
                        <a:latin typeface="+mn-lt"/>
                      </a:endParaRPr>
                    </a:p>
                  </a:txBody>
                  <a:tcPr marL="9633" marR="9633" marT="9525" marB="0" anchor="ctr"/>
                </a:tc>
                <a:tc>
                  <a:txBody>
                    <a:bodyPr/>
                    <a:lstStyle/>
                    <a:p>
                      <a:pPr algn="r" fontAlgn="b"/>
                      <a:r>
                        <a:rPr lang="en-US" sz="1600" b="0" i="0" u="none" strike="noStrike">
                          <a:solidFill>
                            <a:srgbClr val="000000"/>
                          </a:solidFill>
                          <a:effectLst/>
                          <a:latin typeface="Calibri"/>
                        </a:rPr>
                        <a:t>2.925.904</a:t>
                      </a:r>
                    </a:p>
                  </a:txBody>
                  <a:tcPr marL="9525" marR="9525" marT="9525" marB="0" anchor="ctr"/>
                </a:tc>
                <a:tc>
                  <a:txBody>
                    <a:bodyPr/>
                    <a:lstStyle/>
                    <a:p>
                      <a:pPr algn="r" fontAlgn="b"/>
                      <a:r>
                        <a:rPr lang="en-US" sz="1600" b="0" i="0" u="none" strike="noStrike">
                          <a:solidFill>
                            <a:srgbClr val="000000"/>
                          </a:solidFill>
                          <a:effectLst/>
                          <a:latin typeface="Calibri"/>
                        </a:rPr>
                        <a:t>423.004</a:t>
                      </a:r>
                    </a:p>
                  </a:txBody>
                  <a:tcPr marL="9525" marR="9525" marT="9525" marB="0" anchor="ctr"/>
                </a:tc>
                <a:tc>
                  <a:txBody>
                    <a:bodyPr/>
                    <a:lstStyle/>
                    <a:p>
                      <a:pPr algn="l" fontAlgn="b"/>
                      <a:endParaRPr lang="en-US" sz="1600" b="0" i="0" u="none" strike="noStrike">
                        <a:solidFill>
                          <a:srgbClr val="000000"/>
                        </a:solidFill>
                        <a:effectLst/>
                        <a:latin typeface="Calibri"/>
                      </a:endParaRPr>
                    </a:p>
                  </a:txBody>
                  <a:tcPr marL="9525" marR="9525" marT="9525" marB="0" anchor="ctr"/>
                </a:tc>
                <a:tc>
                  <a:txBody>
                    <a:bodyPr/>
                    <a:lstStyle/>
                    <a:p>
                      <a:pPr algn="r" fontAlgn="b"/>
                      <a:r>
                        <a:rPr lang="en-US" sz="1600" b="0" i="0" u="none" strike="noStrike" dirty="0">
                          <a:solidFill>
                            <a:srgbClr val="000000"/>
                          </a:solidFill>
                          <a:effectLst/>
                          <a:latin typeface="Calibri"/>
                        </a:rPr>
                        <a:t>50.000</a:t>
                      </a:r>
                    </a:p>
                  </a:txBody>
                  <a:tcPr marL="9525" marR="9525" marT="9525" marB="0" anchor="ctr"/>
                </a:tc>
                <a:tc>
                  <a:txBody>
                    <a:bodyPr/>
                    <a:lstStyle/>
                    <a:p>
                      <a:pPr algn="r" fontAlgn="b"/>
                      <a:r>
                        <a:rPr lang="en-US" sz="1600" b="0" i="0" u="none" strike="noStrike">
                          <a:solidFill>
                            <a:srgbClr val="000000"/>
                          </a:solidFill>
                          <a:effectLst/>
                          <a:latin typeface="Calibri"/>
                        </a:rPr>
                        <a:t>3.398.909</a:t>
                      </a:r>
                    </a:p>
                  </a:txBody>
                  <a:tcPr marL="9525" marR="9525" marT="9525" marB="0" anchor="ctr"/>
                </a:tc>
              </a:tr>
              <a:tr h="262027">
                <a:tc>
                  <a:txBody>
                    <a:bodyPr/>
                    <a:lstStyle/>
                    <a:p>
                      <a:pPr algn="l" fontAlgn="b"/>
                      <a:r>
                        <a:rPr lang="el-GR" sz="1600" u="none" strike="noStrike" dirty="0">
                          <a:effectLst/>
                        </a:rPr>
                        <a:t>Στερεάς Ελλάδας</a:t>
                      </a:r>
                      <a:endParaRPr lang="el-GR" sz="1600" b="0" i="0" u="none" strike="noStrike" dirty="0">
                        <a:solidFill>
                          <a:srgbClr val="000000"/>
                        </a:solidFill>
                        <a:effectLst/>
                        <a:latin typeface="+mn-lt"/>
                      </a:endParaRPr>
                    </a:p>
                  </a:txBody>
                  <a:tcPr marL="9633" marR="9633" marT="9525" marB="0" anchor="ctr"/>
                </a:tc>
                <a:tc>
                  <a:txBody>
                    <a:bodyPr/>
                    <a:lstStyle/>
                    <a:p>
                      <a:pPr algn="r" fontAlgn="b"/>
                      <a:r>
                        <a:rPr lang="en-US" sz="1600" b="0" i="0" u="none" strike="noStrike">
                          <a:solidFill>
                            <a:srgbClr val="000000"/>
                          </a:solidFill>
                          <a:effectLst/>
                          <a:latin typeface="Calibri"/>
                        </a:rPr>
                        <a:t>2.739.431</a:t>
                      </a:r>
                    </a:p>
                  </a:txBody>
                  <a:tcPr marL="9525" marR="9525" marT="9525" marB="0" anchor="ctr"/>
                </a:tc>
                <a:tc>
                  <a:txBody>
                    <a:bodyPr/>
                    <a:lstStyle/>
                    <a:p>
                      <a:pPr algn="r" fontAlgn="b"/>
                      <a:r>
                        <a:rPr lang="en-US" sz="1600" b="0" i="0" u="none" strike="noStrike">
                          <a:solidFill>
                            <a:srgbClr val="000000"/>
                          </a:solidFill>
                          <a:effectLst/>
                          <a:latin typeface="Calibri"/>
                        </a:rPr>
                        <a:t>2.947.165</a:t>
                      </a:r>
                    </a:p>
                  </a:txBody>
                  <a:tcPr marL="9525" marR="9525" marT="9525" marB="0" anchor="ctr"/>
                </a:tc>
                <a:tc>
                  <a:txBody>
                    <a:bodyPr/>
                    <a:lstStyle/>
                    <a:p>
                      <a:pPr algn="l" fontAlgn="b"/>
                      <a:endParaRPr lang="en-US" sz="1600" b="0" i="0" u="none" strike="noStrike">
                        <a:solidFill>
                          <a:srgbClr val="000000"/>
                        </a:solidFill>
                        <a:effectLst/>
                        <a:latin typeface="Calibri"/>
                      </a:endParaRPr>
                    </a:p>
                  </a:txBody>
                  <a:tcPr marL="9525" marR="9525" marT="9525" marB="0" anchor="ctr"/>
                </a:tc>
                <a:tc>
                  <a:txBody>
                    <a:bodyPr/>
                    <a:lstStyle/>
                    <a:p>
                      <a:pPr algn="l" fontAlgn="b"/>
                      <a:endParaRPr lang="en-US" sz="1600" b="0" i="0" u="none" strike="noStrike" dirty="0">
                        <a:solidFill>
                          <a:srgbClr val="000000"/>
                        </a:solidFill>
                        <a:effectLst/>
                        <a:latin typeface="Calibri"/>
                      </a:endParaRPr>
                    </a:p>
                  </a:txBody>
                  <a:tcPr marL="9525" marR="9525" marT="9525" marB="0" anchor="ctr"/>
                </a:tc>
                <a:tc>
                  <a:txBody>
                    <a:bodyPr/>
                    <a:lstStyle/>
                    <a:p>
                      <a:pPr algn="r" fontAlgn="b"/>
                      <a:r>
                        <a:rPr lang="en-US" sz="1600" b="0" i="0" u="none" strike="noStrike" dirty="0">
                          <a:solidFill>
                            <a:srgbClr val="000000"/>
                          </a:solidFill>
                          <a:effectLst/>
                          <a:latin typeface="Calibri"/>
                        </a:rPr>
                        <a:t>5.686.596</a:t>
                      </a:r>
                    </a:p>
                  </a:txBody>
                  <a:tcPr marL="9525" marR="9525" marT="9525" marB="0" anchor="ctr"/>
                </a:tc>
              </a:tr>
              <a:tr h="262027">
                <a:tc>
                  <a:txBody>
                    <a:bodyPr/>
                    <a:lstStyle/>
                    <a:p>
                      <a:pPr algn="r" fontAlgn="b"/>
                      <a:r>
                        <a:rPr lang="el-GR" sz="1600" b="1" u="none" strike="noStrike" dirty="0" smtClean="0">
                          <a:effectLst/>
                        </a:rPr>
                        <a:t>Δημόσια  Δαπάνη</a:t>
                      </a:r>
                      <a:endParaRPr lang="el-GR" sz="1600" b="1" i="0" u="none" strike="noStrike" dirty="0">
                        <a:solidFill>
                          <a:srgbClr val="000000"/>
                        </a:solidFill>
                        <a:effectLst/>
                        <a:latin typeface="+mn-lt"/>
                      </a:endParaRPr>
                    </a:p>
                  </a:txBody>
                  <a:tcPr marL="9633" marR="9633" marT="9525" marB="0" anchor="ctr"/>
                </a:tc>
                <a:tc>
                  <a:txBody>
                    <a:bodyPr/>
                    <a:lstStyle/>
                    <a:p>
                      <a:pPr algn="r" fontAlgn="b"/>
                      <a:r>
                        <a:rPr lang="en-US" sz="1600" b="1" i="0" u="none" strike="noStrike">
                          <a:solidFill>
                            <a:srgbClr val="000000"/>
                          </a:solidFill>
                          <a:effectLst/>
                          <a:latin typeface="Calibri"/>
                        </a:rPr>
                        <a:t>83.244.297</a:t>
                      </a:r>
                    </a:p>
                  </a:txBody>
                  <a:tcPr marL="9525" marR="9525" marT="9525" marB="0" anchor="ctr"/>
                </a:tc>
                <a:tc>
                  <a:txBody>
                    <a:bodyPr/>
                    <a:lstStyle/>
                    <a:p>
                      <a:pPr algn="r" fontAlgn="b"/>
                      <a:r>
                        <a:rPr lang="en-US" sz="1600" b="1" i="0" u="none" strike="noStrike">
                          <a:solidFill>
                            <a:srgbClr val="000000"/>
                          </a:solidFill>
                          <a:effectLst/>
                          <a:latin typeface="Calibri"/>
                        </a:rPr>
                        <a:t>144.875.931</a:t>
                      </a:r>
                    </a:p>
                  </a:txBody>
                  <a:tcPr marL="9525" marR="9525" marT="9525" marB="0" anchor="ctr"/>
                </a:tc>
                <a:tc>
                  <a:txBody>
                    <a:bodyPr/>
                    <a:lstStyle/>
                    <a:p>
                      <a:pPr algn="r" fontAlgn="b"/>
                      <a:r>
                        <a:rPr lang="en-US" sz="1600" b="1" i="0" u="none" strike="noStrike">
                          <a:solidFill>
                            <a:srgbClr val="000000"/>
                          </a:solidFill>
                          <a:effectLst/>
                          <a:latin typeface="Calibri"/>
                        </a:rPr>
                        <a:t>3.393.528</a:t>
                      </a:r>
                    </a:p>
                  </a:txBody>
                  <a:tcPr marL="9525" marR="9525" marT="9525" marB="0" anchor="ctr"/>
                </a:tc>
                <a:tc>
                  <a:txBody>
                    <a:bodyPr/>
                    <a:lstStyle/>
                    <a:p>
                      <a:pPr algn="r" fontAlgn="b"/>
                      <a:r>
                        <a:rPr lang="en-US" sz="1600" b="1" i="0" u="none" strike="noStrike" dirty="0">
                          <a:solidFill>
                            <a:srgbClr val="000000"/>
                          </a:solidFill>
                          <a:effectLst/>
                          <a:latin typeface="Calibri"/>
                        </a:rPr>
                        <a:t>15.779.538</a:t>
                      </a:r>
                    </a:p>
                  </a:txBody>
                  <a:tcPr marL="9525" marR="9525" marT="9525" marB="0" anchor="ctr"/>
                </a:tc>
                <a:tc>
                  <a:txBody>
                    <a:bodyPr/>
                    <a:lstStyle/>
                    <a:p>
                      <a:pPr algn="r" fontAlgn="b"/>
                      <a:r>
                        <a:rPr lang="en-US" sz="1600" b="1" i="0" u="none" strike="noStrike" dirty="0">
                          <a:solidFill>
                            <a:srgbClr val="000000"/>
                          </a:solidFill>
                          <a:effectLst/>
                          <a:latin typeface="Calibri"/>
                        </a:rPr>
                        <a:t>247.293.294</a:t>
                      </a:r>
                    </a:p>
                  </a:txBody>
                  <a:tcPr marL="9525" marR="9525" marT="9525" marB="0" anchor="ctr"/>
                </a:tc>
              </a:tr>
            </a:tbl>
          </a:graphicData>
        </a:graphic>
      </p:graphicFrame>
    </p:spTree>
    <p:extLst>
      <p:ext uri="{BB962C8B-B14F-4D97-AF65-F5344CB8AC3E}">
        <p14:creationId xmlns:p14="http://schemas.microsoft.com/office/powerpoint/2010/main" val="2336708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900" dirty="0" smtClean="0"/>
              <a:t>Β΄ </a:t>
            </a:r>
            <a:r>
              <a:rPr lang="el-GR" sz="2900" dirty="0"/>
              <a:t>κύκλος:</a:t>
            </a:r>
            <a:br>
              <a:rPr lang="el-GR" sz="2900" dirty="0"/>
            </a:br>
            <a:r>
              <a:rPr lang="el-GR" sz="2900" dirty="0" smtClean="0"/>
              <a:t>[23.7.2020] </a:t>
            </a:r>
            <a:r>
              <a:rPr lang="el-GR" sz="2900" dirty="0" smtClean="0">
                <a:solidFill>
                  <a:srgbClr val="FF0000"/>
                </a:solidFill>
              </a:rPr>
              <a:t>Ενταγμένα </a:t>
            </a:r>
            <a:r>
              <a:rPr lang="el-GR" sz="2900" dirty="0">
                <a:solidFill>
                  <a:srgbClr val="FF0000"/>
                </a:solidFill>
              </a:rPr>
              <a:t>έργα ανά Θεματικό τομέα</a:t>
            </a:r>
          </a:p>
        </p:txBody>
      </p:sp>
      <p:graphicFrame>
        <p:nvGraphicFramePr>
          <p:cNvPr id="7" name="Θέση περιεχομένου 6"/>
          <p:cNvGraphicFramePr>
            <a:graphicFrameLocks noGrp="1"/>
          </p:cNvGraphicFramePr>
          <p:nvPr>
            <p:ph sz="quarter" idx="1"/>
            <p:extLst>
              <p:ext uri="{D42A27DB-BD31-4B8C-83A1-F6EECF244321}">
                <p14:modId xmlns:p14="http://schemas.microsoft.com/office/powerpoint/2010/main" val="1567842080"/>
              </p:ext>
            </p:extLst>
          </p:nvPr>
        </p:nvGraphicFramePr>
        <p:xfrm>
          <a:off x="359532" y="1302623"/>
          <a:ext cx="8604956" cy="4698429"/>
        </p:xfrm>
        <a:graphic>
          <a:graphicData uri="http://schemas.openxmlformats.org/drawingml/2006/table">
            <a:tbl>
              <a:tblPr firstRow="1" firstCol="1" bandRow="1" bandCol="1">
                <a:tableStyleId>{F5AB1C69-6EDB-4FF4-983F-18BD219EF322}</a:tableStyleId>
              </a:tblPr>
              <a:tblGrid>
                <a:gridCol w="1332148"/>
                <a:gridCol w="864096"/>
                <a:gridCol w="1008112"/>
                <a:gridCol w="1224136"/>
                <a:gridCol w="936104"/>
                <a:gridCol w="1656184"/>
                <a:gridCol w="1584176"/>
              </a:tblGrid>
              <a:tr h="758225">
                <a:tc>
                  <a:txBody>
                    <a:bodyPr/>
                    <a:lstStyle/>
                    <a:p>
                      <a:pPr algn="l">
                        <a:spcAft>
                          <a:spcPts val="0"/>
                        </a:spcAft>
                      </a:pPr>
                      <a:r>
                        <a:rPr lang="el-GR" sz="1800" b="0" dirty="0">
                          <a:solidFill>
                            <a:schemeClr val="tx1"/>
                          </a:solidFill>
                          <a:effectLst/>
                          <a:latin typeface="Calibri" pitchFamily="34" charset="0"/>
                          <a:cs typeface="Calibri" pitchFamily="34" charset="0"/>
                        </a:rPr>
                        <a:t>ΘΕΜΑΤΙΚΟΙ ΤΟΜΕΙΣ</a:t>
                      </a:r>
                      <a:endParaRPr lang="el-GR" sz="1800" b="0" dirty="0">
                        <a:solidFill>
                          <a:schemeClr val="tx1"/>
                        </a:solidFill>
                        <a:effectLst/>
                        <a:latin typeface="Calibri" pitchFamily="34" charset="0"/>
                        <a:ea typeface="Times New Roman"/>
                        <a:cs typeface="Calibri" pitchFamily="34" charset="0"/>
                      </a:endParaRPr>
                    </a:p>
                  </a:txBody>
                  <a:tcPr marL="68580" marR="68580" marT="0" marB="0" anchor="ctr"/>
                </a:tc>
                <a:tc>
                  <a:txBody>
                    <a:bodyPr/>
                    <a:lstStyle/>
                    <a:p>
                      <a:pPr algn="ctr">
                        <a:spcAft>
                          <a:spcPts val="0"/>
                        </a:spcAft>
                      </a:pPr>
                      <a:r>
                        <a:rPr lang="el-GR" sz="1600" b="0" dirty="0" smtClean="0">
                          <a:solidFill>
                            <a:schemeClr val="tx1"/>
                          </a:solidFill>
                          <a:effectLst/>
                          <a:latin typeface="Calibri" pitchFamily="34" charset="0"/>
                          <a:cs typeface="Calibri" pitchFamily="34" charset="0"/>
                        </a:rPr>
                        <a:t>Αριθμός</a:t>
                      </a:r>
                      <a:r>
                        <a:rPr lang="el-GR" sz="1600" b="0" baseline="0" dirty="0" smtClean="0">
                          <a:solidFill>
                            <a:schemeClr val="tx1"/>
                          </a:solidFill>
                          <a:effectLst/>
                          <a:latin typeface="Calibri" pitchFamily="34" charset="0"/>
                          <a:cs typeface="Calibri" pitchFamily="34" charset="0"/>
                        </a:rPr>
                        <a:t>  έργων</a:t>
                      </a:r>
                      <a:endParaRPr lang="el-GR" sz="1600" b="0" dirty="0">
                        <a:solidFill>
                          <a:schemeClr val="tx1"/>
                        </a:solidFill>
                        <a:effectLst/>
                        <a:latin typeface="Calibri" pitchFamily="34" charset="0"/>
                        <a:ea typeface="Times New Roman"/>
                        <a:cs typeface="Calibri" pitchFamily="34" charset="0"/>
                      </a:endParaRPr>
                    </a:p>
                  </a:txBody>
                  <a:tcPr marL="68580" marR="68580" marT="0" marB="0" anchor="ctr"/>
                </a:tc>
                <a:tc>
                  <a:txBody>
                    <a:bodyPr/>
                    <a:lstStyle/>
                    <a:p>
                      <a:pPr algn="ctr">
                        <a:spcAft>
                          <a:spcPts val="0"/>
                        </a:spcAft>
                      </a:pPr>
                      <a:r>
                        <a:rPr lang="el-GR" sz="1600" b="0" dirty="0" smtClean="0">
                          <a:solidFill>
                            <a:schemeClr val="tx1"/>
                          </a:solidFill>
                          <a:effectLst/>
                          <a:latin typeface="Calibri" pitchFamily="34" charset="0"/>
                          <a:cs typeface="Calibri" pitchFamily="34" charset="0"/>
                        </a:rPr>
                        <a:t>Αριθμός  εταίρων</a:t>
                      </a:r>
                      <a:endParaRPr lang="el-GR" sz="1600" b="0" dirty="0">
                        <a:solidFill>
                          <a:schemeClr val="tx1"/>
                        </a:solidFill>
                        <a:effectLst/>
                        <a:latin typeface="Calibri" pitchFamily="34" charset="0"/>
                        <a:ea typeface="Times New Roman"/>
                        <a:cs typeface="Calibri" pitchFamily="34" charset="0"/>
                      </a:endParaRPr>
                    </a:p>
                  </a:txBody>
                  <a:tcPr marL="68580" marR="68580" marT="0" marB="0" anchor="ctr"/>
                </a:tc>
                <a:tc>
                  <a:txBody>
                    <a:bodyPr/>
                    <a:lstStyle/>
                    <a:p>
                      <a:pPr algn="ctr">
                        <a:spcAft>
                          <a:spcPts val="0"/>
                        </a:spcAft>
                      </a:pPr>
                      <a:r>
                        <a:rPr lang="el-GR" sz="1600" b="0" dirty="0" smtClean="0">
                          <a:solidFill>
                            <a:schemeClr val="tx1"/>
                          </a:solidFill>
                          <a:effectLst/>
                          <a:latin typeface="Calibri" pitchFamily="34" charset="0"/>
                          <a:cs typeface="Calibri" pitchFamily="34" charset="0"/>
                        </a:rPr>
                        <a:t>Δημόσια Δαπάνη</a:t>
                      </a:r>
                      <a:endParaRPr lang="el-GR" sz="1600" b="0" dirty="0">
                        <a:solidFill>
                          <a:schemeClr val="tx1"/>
                        </a:solidFill>
                        <a:effectLst/>
                        <a:latin typeface="Calibri" pitchFamily="34" charset="0"/>
                        <a:ea typeface="Times New Roman"/>
                        <a:cs typeface="Calibri" pitchFamily="34" charset="0"/>
                      </a:endParaRPr>
                    </a:p>
                  </a:txBody>
                  <a:tcPr marL="68580" marR="68580" marT="0" marB="0" anchor="ctr"/>
                </a:tc>
                <a:tc>
                  <a:txBody>
                    <a:bodyPr/>
                    <a:lstStyle/>
                    <a:p>
                      <a:pPr algn="ctr">
                        <a:spcBef>
                          <a:spcPts val="240"/>
                        </a:spcBef>
                        <a:spcAft>
                          <a:spcPts val="240"/>
                        </a:spcAft>
                      </a:pPr>
                      <a:r>
                        <a:rPr lang="el-GR" sz="1600" b="0" dirty="0">
                          <a:solidFill>
                            <a:schemeClr val="tx1"/>
                          </a:solidFill>
                          <a:effectLst/>
                          <a:latin typeface="Calibri" pitchFamily="34" charset="0"/>
                          <a:cs typeface="Calibri" pitchFamily="34" charset="0"/>
                        </a:rPr>
                        <a:t>% στη ΔΔ</a:t>
                      </a:r>
                      <a:endParaRPr lang="el-GR" sz="1600" b="0" dirty="0">
                        <a:solidFill>
                          <a:schemeClr val="tx1"/>
                        </a:solidFill>
                        <a:effectLst/>
                        <a:latin typeface="Calibri" pitchFamily="34" charset="0"/>
                        <a:ea typeface="Calibri"/>
                        <a:cs typeface="Calibri" pitchFamily="34" charset="0"/>
                      </a:endParaRPr>
                    </a:p>
                  </a:txBody>
                  <a:tcPr marL="68580" marR="68580" marT="0" marB="0" anchor="ctr"/>
                </a:tc>
                <a:tc>
                  <a:txBody>
                    <a:bodyPr/>
                    <a:lstStyle/>
                    <a:p>
                      <a:pPr algn="ctr">
                        <a:spcAft>
                          <a:spcPts val="0"/>
                        </a:spcAft>
                      </a:pPr>
                      <a:r>
                        <a:rPr lang="el-GR" sz="1600" b="0" dirty="0" smtClean="0">
                          <a:solidFill>
                            <a:schemeClr val="tx1"/>
                          </a:solidFill>
                          <a:effectLst/>
                          <a:latin typeface="Calibri" pitchFamily="34" charset="0"/>
                          <a:cs typeface="Calibri" pitchFamily="34" charset="0"/>
                        </a:rPr>
                        <a:t>Συνολικός </a:t>
                      </a:r>
                      <a:r>
                        <a:rPr lang="el-GR" sz="1600" b="0" baseline="0" dirty="0" smtClean="0">
                          <a:solidFill>
                            <a:schemeClr val="tx1"/>
                          </a:solidFill>
                          <a:effectLst/>
                          <a:latin typeface="Calibri" pitchFamily="34" charset="0"/>
                          <a:cs typeface="Calibri" pitchFamily="34" charset="0"/>
                        </a:rPr>
                        <a:t> Προϋπολογισμός</a:t>
                      </a:r>
                      <a:endParaRPr lang="el-GR" sz="1600" b="0" dirty="0">
                        <a:solidFill>
                          <a:schemeClr val="tx1"/>
                        </a:solidFill>
                        <a:effectLst/>
                        <a:latin typeface="Calibri" pitchFamily="34" charset="0"/>
                        <a:ea typeface="Times New Roman"/>
                        <a:cs typeface="Calibri" pitchFamily="34" charset="0"/>
                      </a:endParaRPr>
                    </a:p>
                  </a:txBody>
                  <a:tcPr marL="68580" marR="68580" marT="0" marB="0" anchor="ctr"/>
                </a:tc>
                <a:tc>
                  <a:txBody>
                    <a:bodyPr/>
                    <a:lstStyle/>
                    <a:p>
                      <a:pPr marL="0" algn="ctr" rtl="0" eaLnBrk="1" latinLnBrk="0" hangingPunct="1">
                        <a:spcAft>
                          <a:spcPts val="0"/>
                        </a:spcAft>
                      </a:pPr>
                      <a:r>
                        <a:rPr kumimoji="0" lang="el-GR" sz="1600" b="0" kern="1200" dirty="0" smtClean="0">
                          <a:solidFill>
                            <a:schemeClr val="tx1"/>
                          </a:solidFill>
                          <a:effectLst/>
                          <a:latin typeface="Calibri" pitchFamily="34" charset="0"/>
                          <a:cs typeface="Calibri" pitchFamily="34" charset="0"/>
                        </a:rPr>
                        <a:t>% στο συνολικό προϋπολογισμό</a:t>
                      </a:r>
                      <a:endParaRPr kumimoji="0" lang="el-GR" sz="1600" b="0" kern="1200" dirty="0">
                        <a:solidFill>
                          <a:schemeClr val="tx1"/>
                        </a:solidFill>
                        <a:effectLst/>
                        <a:latin typeface="Calibri" pitchFamily="34" charset="0"/>
                        <a:ea typeface="+mn-ea"/>
                        <a:cs typeface="Calibri" pitchFamily="34" charset="0"/>
                      </a:endParaRPr>
                    </a:p>
                  </a:txBody>
                  <a:tcPr marL="68580" marR="68580" marT="0" marB="0" anchor="ctr"/>
                </a:tc>
              </a:tr>
              <a:tr h="515362">
                <a:tc>
                  <a:txBody>
                    <a:bodyPr/>
                    <a:lstStyle/>
                    <a:p>
                      <a:pPr algn="ctr" fontAlgn="b"/>
                      <a:r>
                        <a:rPr lang="el-GR" sz="1600" b="0" u="none" strike="noStrike" dirty="0" smtClean="0">
                          <a:solidFill>
                            <a:schemeClr val="tx1"/>
                          </a:solidFill>
                          <a:effectLst/>
                          <a:latin typeface="Calibri" pitchFamily="34" charset="0"/>
                          <a:cs typeface="Calibri" pitchFamily="34" charset="0"/>
                        </a:rPr>
                        <a:t>1 ΥΚΑ</a:t>
                      </a:r>
                      <a:endParaRPr lang="el-GR" sz="1600" b="0" i="0" u="none" strike="noStrike" dirty="0">
                        <a:solidFill>
                          <a:schemeClr val="tx1"/>
                        </a:solidFill>
                        <a:effectLst/>
                        <a:latin typeface="Calibri" pitchFamily="34" charset="0"/>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22</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54</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0" u="none" strike="noStrike" kern="1200">
                          <a:effectLst/>
                          <a:latin typeface="Calibri" pitchFamily="34" charset="0"/>
                          <a:cs typeface="Calibri" pitchFamily="34" charset="0"/>
                        </a:rPr>
                        <a:t>10.848.620</a:t>
                      </a:r>
                      <a:endParaRPr kumimoji="0" lang="en-US" sz="1600" b="0" i="0" u="none" strike="noStrike" kern="120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9,6%</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0" u="none" strike="noStrike" kern="1200">
                          <a:effectLst/>
                          <a:latin typeface="Calibri" pitchFamily="34" charset="0"/>
                          <a:cs typeface="Calibri" pitchFamily="34" charset="0"/>
                        </a:rPr>
                        <a:t>13.677.436</a:t>
                      </a:r>
                      <a:endParaRPr kumimoji="0" lang="en-US" sz="1600" b="0" i="0" u="none" strike="noStrike" kern="120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9,3%</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r>
              <a:tr h="441739">
                <a:tc>
                  <a:txBody>
                    <a:bodyPr/>
                    <a:lstStyle/>
                    <a:p>
                      <a:pPr algn="ctr" fontAlgn="b"/>
                      <a:r>
                        <a:rPr lang="el-GR" sz="1600" b="0" u="none" strike="noStrike" dirty="0" smtClean="0">
                          <a:solidFill>
                            <a:schemeClr val="tx1"/>
                          </a:solidFill>
                          <a:effectLst/>
                          <a:latin typeface="Calibri" pitchFamily="34" charset="0"/>
                          <a:cs typeface="Calibri" pitchFamily="34" charset="0"/>
                        </a:rPr>
                        <a:t>2 ΤΠΔ</a:t>
                      </a:r>
                      <a:endParaRPr lang="el-GR" sz="1600" b="0" i="0" u="none" strike="noStrike" dirty="0">
                        <a:solidFill>
                          <a:schemeClr val="tx1"/>
                        </a:solidFill>
                        <a:effectLst/>
                        <a:latin typeface="Calibri" pitchFamily="34" charset="0"/>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38</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63</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0" u="none" strike="noStrike" kern="1200" dirty="0">
                          <a:effectLst/>
                          <a:latin typeface="Calibri" pitchFamily="34" charset="0"/>
                          <a:cs typeface="Calibri" pitchFamily="34" charset="0"/>
                        </a:rPr>
                        <a:t>10.639.739</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9,5%</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0" u="none" strike="noStrike" kern="1200">
                          <a:effectLst/>
                          <a:latin typeface="Calibri" pitchFamily="34" charset="0"/>
                          <a:cs typeface="Calibri" pitchFamily="34" charset="0"/>
                        </a:rPr>
                        <a:t>13.044.532</a:t>
                      </a:r>
                      <a:endParaRPr kumimoji="0" lang="en-US" sz="1600" b="0" i="0" u="none" strike="noStrike" kern="120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8,9%</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r>
              <a:tr h="469122">
                <a:tc>
                  <a:txBody>
                    <a:bodyPr/>
                    <a:lstStyle/>
                    <a:p>
                      <a:pPr algn="ctr" fontAlgn="b"/>
                      <a:r>
                        <a:rPr lang="el-GR" sz="1600" b="0" u="none" strike="noStrike" dirty="0" smtClean="0">
                          <a:solidFill>
                            <a:schemeClr val="tx1"/>
                          </a:solidFill>
                          <a:effectLst/>
                          <a:latin typeface="Calibri" pitchFamily="34" charset="0"/>
                          <a:cs typeface="Calibri" pitchFamily="34" charset="0"/>
                        </a:rPr>
                        <a:t>3 ΑΓΡ</a:t>
                      </a:r>
                      <a:endParaRPr lang="el-GR" sz="1600" b="0" i="0" u="none" strike="noStrike" dirty="0">
                        <a:solidFill>
                          <a:schemeClr val="tx1"/>
                        </a:solidFill>
                        <a:effectLst/>
                        <a:latin typeface="Calibri" pitchFamily="34" charset="0"/>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a:effectLst/>
                          <a:latin typeface="Calibri" pitchFamily="34" charset="0"/>
                          <a:cs typeface="Calibri" pitchFamily="34" charset="0"/>
                        </a:rPr>
                        <a:t>56</a:t>
                      </a:r>
                      <a:endParaRPr kumimoji="0" lang="en-US" sz="1600" b="0" i="0" u="none" strike="noStrike" kern="120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99</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0" u="none" strike="noStrike" kern="1200" dirty="0">
                          <a:effectLst/>
                          <a:latin typeface="Calibri" pitchFamily="34" charset="0"/>
                          <a:cs typeface="Calibri" pitchFamily="34" charset="0"/>
                        </a:rPr>
                        <a:t>17.993.621</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16,0%</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0" u="none" strike="noStrike" kern="1200" dirty="0">
                          <a:effectLst/>
                          <a:latin typeface="Calibri" pitchFamily="34" charset="0"/>
                          <a:cs typeface="Calibri" pitchFamily="34" charset="0"/>
                        </a:rPr>
                        <a:t>23.708.040</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16,2%</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r>
              <a:tr h="414355">
                <a:tc>
                  <a:txBody>
                    <a:bodyPr/>
                    <a:lstStyle/>
                    <a:p>
                      <a:pPr algn="ctr" fontAlgn="b"/>
                      <a:r>
                        <a:rPr lang="el-GR" sz="1600" b="0" u="none" strike="noStrike" dirty="0" smtClean="0">
                          <a:solidFill>
                            <a:schemeClr val="tx1"/>
                          </a:solidFill>
                          <a:effectLst/>
                          <a:latin typeface="Calibri" pitchFamily="34" charset="0"/>
                          <a:cs typeface="Calibri" pitchFamily="34" charset="0"/>
                        </a:rPr>
                        <a:t>4 ΠΒΑ</a:t>
                      </a:r>
                      <a:endParaRPr lang="el-GR" sz="1600" b="0" i="0" u="none" strike="noStrike" dirty="0">
                        <a:solidFill>
                          <a:schemeClr val="tx1"/>
                        </a:solidFill>
                        <a:effectLst/>
                        <a:latin typeface="Calibri" pitchFamily="34" charset="0"/>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a:effectLst/>
                          <a:latin typeface="Calibri" pitchFamily="34" charset="0"/>
                          <a:cs typeface="Calibri" pitchFamily="34" charset="0"/>
                        </a:rPr>
                        <a:t>26</a:t>
                      </a:r>
                      <a:endParaRPr kumimoji="0" lang="en-US" sz="1600" b="0" i="0" u="none" strike="noStrike" kern="120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48</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0" u="none" strike="noStrike" kern="1200" dirty="0">
                          <a:effectLst/>
                          <a:latin typeface="Calibri" pitchFamily="34" charset="0"/>
                          <a:cs typeface="Calibri" pitchFamily="34" charset="0"/>
                        </a:rPr>
                        <a:t>10.475.233</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9,3%</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0" u="none" strike="noStrike" kern="1200" dirty="0">
                          <a:effectLst/>
                          <a:latin typeface="Calibri" pitchFamily="34" charset="0"/>
                          <a:cs typeface="Calibri" pitchFamily="34" charset="0"/>
                        </a:rPr>
                        <a:t>14.008.726</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9,6%</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r>
              <a:tr h="363433">
                <a:tc>
                  <a:txBody>
                    <a:bodyPr/>
                    <a:lstStyle/>
                    <a:p>
                      <a:pPr algn="ctr" fontAlgn="b"/>
                      <a:r>
                        <a:rPr lang="el-GR" sz="1600" b="0" u="none" strike="noStrike" dirty="0" smtClean="0">
                          <a:solidFill>
                            <a:schemeClr val="tx1"/>
                          </a:solidFill>
                          <a:effectLst/>
                          <a:latin typeface="Calibri" pitchFamily="34" charset="0"/>
                          <a:cs typeface="Calibri" pitchFamily="34" charset="0"/>
                        </a:rPr>
                        <a:t>5 ΥΦΑ</a:t>
                      </a:r>
                      <a:endParaRPr lang="el-GR" sz="1600" b="0" i="0" u="none" strike="noStrike" dirty="0">
                        <a:solidFill>
                          <a:schemeClr val="tx1"/>
                        </a:solidFill>
                        <a:effectLst/>
                        <a:latin typeface="Calibri" pitchFamily="34" charset="0"/>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a:effectLst/>
                          <a:latin typeface="Calibri" pitchFamily="34" charset="0"/>
                          <a:cs typeface="Calibri" pitchFamily="34" charset="0"/>
                        </a:rPr>
                        <a:t>38</a:t>
                      </a:r>
                      <a:endParaRPr kumimoji="0" lang="en-US" sz="1600" b="0" i="0" u="none" strike="noStrike" kern="120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106</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0" u="none" strike="noStrike" kern="1200" dirty="0">
                          <a:effectLst/>
                          <a:latin typeface="Calibri" pitchFamily="34" charset="0"/>
                          <a:cs typeface="Calibri" pitchFamily="34" charset="0"/>
                        </a:rPr>
                        <a:t>21.811.196</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19,4%</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0" u="none" strike="noStrike" kern="1200" dirty="0">
                          <a:effectLst/>
                          <a:latin typeface="Calibri" pitchFamily="34" charset="0"/>
                          <a:cs typeface="Calibri" pitchFamily="34" charset="0"/>
                        </a:rPr>
                        <a:t>27.304.085</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18,7%</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r>
              <a:tr h="469122">
                <a:tc>
                  <a:txBody>
                    <a:bodyPr/>
                    <a:lstStyle/>
                    <a:p>
                      <a:pPr algn="ctr" fontAlgn="b"/>
                      <a:r>
                        <a:rPr lang="el-GR" sz="1600" b="0" u="none" strike="noStrike" dirty="0" smtClean="0">
                          <a:solidFill>
                            <a:schemeClr val="tx1"/>
                          </a:solidFill>
                          <a:effectLst/>
                          <a:latin typeface="Calibri" pitchFamily="34" charset="0"/>
                          <a:cs typeface="Calibri" pitchFamily="34" charset="0"/>
                        </a:rPr>
                        <a:t>6 ΜΕΑ</a:t>
                      </a:r>
                      <a:endParaRPr lang="el-GR" sz="1600" b="0" i="0" u="none" strike="noStrike" dirty="0">
                        <a:solidFill>
                          <a:schemeClr val="tx1"/>
                        </a:solidFill>
                        <a:effectLst/>
                        <a:latin typeface="Calibri" pitchFamily="34" charset="0"/>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a:effectLst/>
                          <a:latin typeface="Calibri" pitchFamily="34" charset="0"/>
                          <a:cs typeface="Calibri" pitchFamily="34" charset="0"/>
                        </a:rPr>
                        <a:t>18</a:t>
                      </a:r>
                      <a:endParaRPr kumimoji="0" lang="en-US" sz="1600" b="0" i="0" u="none" strike="noStrike" kern="120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38</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0" u="none" strike="noStrike" kern="1200">
                          <a:effectLst/>
                          <a:latin typeface="Calibri" pitchFamily="34" charset="0"/>
                          <a:cs typeface="Calibri" pitchFamily="34" charset="0"/>
                        </a:rPr>
                        <a:t>7.732.160</a:t>
                      </a:r>
                      <a:endParaRPr kumimoji="0" lang="en-US" sz="1600" b="0" i="0" u="none" strike="noStrike" kern="120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6,9%</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0" u="none" strike="noStrike" kern="1200">
                          <a:effectLst/>
                          <a:latin typeface="Calibri" pitchFamily="34" charset="0"/>
                          <a:cs typeface="Calibri" pitchFamily="34" charset="0"/>
                        </a:rPr>
                        <a:t>9.562.597</a:t>
                      </a:r>
                      <a:endParaRPr kumimoji="0" lang="en-US" sz="1600" b="0" i="0" u="none" strike="noStrike" kern="120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6,5%</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r>
              <a:tr h="492661">
                <a:tc>
                  <a:txBody>
                    <a:bodyPr/>
                    <a:lstStyle/>
                    <a:p>
                      <a:pPr algn="ctr" fontAlgn="b"/>
                      <a:r>
                        <a:rPr lang="el-GR" sz="1600" b="0" u="none" strike="noStrike" dirty="0" smtClean="0">
                          <a:solidFill>
                            <a:schemeClr val="tx1"/>
                          </a:solidFill>
                          <a:effectLst/>
                          <a:latin typeface="Calibri" pitchFamily="34" charset="0"/>
                          <a:cs typeface="Calibri" pitchFamily="34" charset="0"/>
                        </a:rPr>
                        <a:t>7 ΕΝΕ</a:t>
                      </a:r>
                      <a:endParaRPr lang="el-GR" sz="1600" b="0" i="0" u="none" strike="noStrike" dirty="0">
                        <a:solidFill>
                          <a:schemeClr val="tx1"/>
                        </a:solidFill>
                        <a:effectLst/>
                        <a:latin typeface="Calibri" pitchFamily="34" charset="0"/>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a:effectLst/>
                          <a:latin typeface="Calibri" pitchFamily="34" charset="0"/>
                          <a:cs typeface="Calibri" pitchFamily="34" charset="0"/>
                        </a:rPr>
                        <a:t>13</a:t>
                      </a:r>
                      <a:endParaRPr kumimoji="0" lang="en-US" sz="1600" b="0" i="0" u="none" strike="noStrike" kern="120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23</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0" u="none" strike="noStrike" kern="1200">
                          <a:effectLst/>
                          <a:latin typeface="Calibri" pitchFamily="34" charset="0"/>
                          <a:cs typeface="Calibri" pitchFamily="34" charset="0"/>
                        </a:rPr>
                        <a:t>6.633.569</a:t>
                      </a:r>
                      <a:endParaRPr kumimoji="0" lang="en-US" sz="1600" b="0" i="0" u="none" strike="noStrike" kern="120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5,9%</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0" u="none" strike="noStrike" kern="1200" dirty="0">
                          <a:effectLst/>
                          <a:latin typeface="Calibri" pitchFamily="34" charset="0"/>
                          <a:cs typeface="Calibri" pitchFamily="34" charset="0"/>
                        </a:rPr>
                        <a:t>9.538.786</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6,5%</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r>
              <a:tr h="515362">
                <a:tc>
                  <a:txBody>
                    <a:bodyPr/>
                    <a:lstStyle/>
                    <a:p>
                      <a:pPr algn="ctr" fontAlgn="b"/>
                      <a:r>
                        <a:rPr lang="el-GR" sz="1600" b="0" u="none" strike="noStrike" dirty="0" smtClean="0">
                          <a:solidFill>
                            <a:schemeClr val="tx1"/>
                          </a:solidFill>
                          <a:effectLst/>
                          <a:latin typeface="Calibri" pitchFamily="34" charset="0"/>
                          <a:cs typeface="Calibri" pitchFamily="34" charset="0"/>
                        </a:rPr>
                        <a:t>8 ΤΠΕ</a:t>
                      </a:r>
                      <a:endParaRPr lang="el-GR" sz="1600" b="0" i="0" u="none" strike="noStrike" dirty="0">
                        <a:solidFill>
                          <a:schemeClr val="tx1"/>
                        </a:solidFill>
                        <a:effectLst/>
                        <a:latin typeface="Calibri" pitchFamily="34" charset="0"/>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a:effectLst/>
                          <a:latin typeface="Calibri" pitchFamily="34" charset="0"/>
                          <a:cs typeface="Calibri" pitchFamily="34" charset="0"/>
                        </a:rPr>
                        <a:t>65</a:t>
                      </a:r>
                      <a:endParaRPr kumimoji="0" lang="en-US" sz="1600" b="0" i="0" u="none" strike="noStrike" kern="120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116</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0" u="none" strike="noStrike" kern="1200">
                          <a:effectLst/>
                          <a:latin typeface="Calibri" pitchFamily="34" charset="0"/>
                          <a:cs typeface="Calibri" pitchFamily="34" charset="0"/>
                        </a:rPr>
                        <a:t>26.310.693</a:t>
                      </a:r>
                      <a:endParaRPr kumimoji="0" lang="en-US" sz="1600" b="0" i="0" u="none" strike="noStrike" kern="120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23,4%</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0" u="none" strike="noStrike" kern="1200" dirty="0">
                          <a:effectLst/>
                          <a:latin typeface="Calibri" pitchFamily="34" charset="0"/>
                          <a:cs typeface="Calibri" pitchFamily="34" charset="0"/>
                        </a:rPr>
                        <a:t>35.542.706</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0" u="none" strike="noStrike" kern="1200" dirty="0">
                          <a:effectLst/>
                          <a:latin typeface="Calibri" pitchFamily="34" charset="0"/>
                          <a:cs typeface="Calibri" pitchFamily="34" charset="0"/>
                        </a:rPr>
                        <a:t>24,3%</a:t>
                      </a:r>
                      <a:endParaRPr kumimoji="0" lang="en-US" sz="1600" b="0" i="0" u="none" strike="noStrike" kern="1200" dirty="0">
                        <a:solidFill>
                          <a:schemeClr val="tx1"/>
                        </a:solidFill>
                        <a:effectLst/>
                        <a:latin typeface="Calibri" pitchFamily="34" charset="0"/>
                        <a:ea typeface="+mn-ea"/>
                        <a:cs typeface="Calibri" pitchFamily="34" charset="0"/>
                      </a:endParaRPr>
                    </a:p>
                  </a:txBody>
                  <a:tcPr marL="9525" marR="9525" marT="9525" marB="0" anchor="ctr"/>
                </a:tc>
              </a:tr>
              <a:tr h="259048">
                <a:tc>
                  <a:txBody>
                    <a:bodyPr/>
                    <a:lstStyle/>
                    <a:p>
                      <a:pPr algn="r">
                        <a:spcAft>
                          <a:spcPts val="0"/>
                        </a:spcAft>
                      </a:pPr>
                      <a:r>
                        <a:rPr lang="el-GR" sz="1600" b="1" dirty="0" smtClean="0">
                          <a:solidFill>
                            <a:schemeClr val="tx1"/>
                          </a:solidFill>
                          <a:effectLst/>
                          <a:latin typeface="Calibri" pitchFamily="34" charset="0"/>
                          <a:cs typeface="Calibri" pitchFamily="34" charset="0"/>
                        </a:rPr>
                        <a:t>Σύνολα</a:t>
                      </a:r>
                      <a:endParaRPr lang="el-GR" sz="1600" b="1" dirty="0">
                        <a:solidFill>
                          <a:schemeClr val="tx1"/>
                        </a:solidFill>
                        <a:effectLst/>
                        <a:latin typeface="Calibri" pitchFamily="34" charset="0"/>
                        <a:ea typeface="Times New Roman"/>
                        <a:cs typeface="Calibri" pitchFamily="34" charset="0"/>
                      </a:endParaRPr>
                    </a:p>
                  </a:txBody>
                  <a:tcPr marL="68580" marR="68580" marT="0" marB="0" anchor="ctr"/>
                </a:tc>
                <a:tc>
                  <a:txBody>
                    <a:bodyPr/>
                    <a:lstStyle/>
                    <a:p>
                      <a:pPr marL="0" algn="ctr" rtl="0" eaLnBrk="1" fontAlgn="b" latinLnBrk="0" hangingPunct="1"/>
                      <a:r>
                        <a:rPr kumimoji="0" lang="en-US" sz="1600" b="1" u="none" strike="noStrike" kern="1200" dirty="0">
                          <a:effectLst/>
                          <a:latin typeface="Calibri" pitchFamily="34" charset="0"/>
                          <a:cs typeface="Calibri" pitchFamily="34" charset="0"/>
                        </a:rPr>
                        <a:t>276</a:t>
                      </a:r>
                      <a:endParaRPr kumimoji="0" lang="en-US" sz="1600" b="1"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1" u="none" strike="noStrike" kern="1200" dirty="0">
                          <a:effectLst/>
                          <a:latin typeface="Calibri" pitchFamily="34" charset="0"/>
                          <a:cs typeface="Calibri" pitchFamily="34" charset="0"/>
                        </a:rPr>
                        <a:t>547</a:t>
                      </a:r>
                      <a:endParaRPr kumimoji="0" lang="en-US" sz="1600" b="1"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1" u="none" strike="noStrike" kern="1200" dirty="0">
                          <a:effectLst/>
                          <a:latin typeface="Calibri" pitchFamily="34" charset="0"/>
                          <a:cs typeface="Calibri" pitchFamily="34" charset="0"/>
                        </a:rPr>
                        <a:t>112.444.831</a:t>
                      </a:r>
                      <a:endParaRPr kumimoji="0" lang="en-US" sz="1600" b="1"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1" u="none" strike="noStrike" kern="1200" dirty="0" smtClean="0">
                          <a:effectLst/>
                          <a:latin typeface="Calibri" pitchFamily="34" charset="0"/>
                          <a:cs typeface="Calibri" pitchFamily="34" charset="0"/>
                        </a:rPr>
                        <a:t>100%</a:t>
                      </a:r>
                      <a:endParaRPr kumimoji="0" lang="en-US" sz="1600" b="1"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r" rtl="0" eaLnBrk="1" fontAlgn="b" latinLnBrk="0" hangingPunct="1"/>
                      <a:r>
                        <a:rPr kumimoji="0" lang="en-US" sz="1600" b="1" u="none" strike="noStrike" kern="1200" dirty="0">
                          <a:effectLst/>
                          <a:latin typeface="Calibri" pitchFamily="34" charset="0"/>
                          <a:cs typeface="Calibri" pitchFamily="34" charset="0"/>
                        </a:rPr>
                        <a:t>146.386.909</a:t>
                      </a:r>
                      <a:endParaRPr kumimoji="0" lang="en-US" sz="1600" b="1" i="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1600" b="1" u="none" strike="noStrike" kern="1200" dirty="0" smtClean="0">
                          <a:effectLst/>
                          <a:latin typeface="Calibri" pitchFamily="34" charset="0"/>
                          <a:cs typeface="Calibri" pitchFamily="34" charset="0"/>
                        </a:rPr>
                        <a:t>100%</a:t>
                      </a:r>
                      <a:endParaRPr kumimoji="0" lang="en-US" sz="1600" b="1" i="0" u="none" strike="noStrike" kern="1200" dirty="0">
                        <a:solidFill>
                          <a:schemeClr val="tx1"/>
                        </a:solidFill>
                        <a:effectLst/>
                        <a:latin typeface="Calibri" pitchFamily="34" charset="0"/>
                        <a:ea typeface="+mn-ea"/>
                        <a:cs typeface="Calibri" pitchFamily="34" charset="0"/>
                      </a:endParaRPr>
                    </a:p>
                  </a:txBody>
                  <a:tcPr marL="9525" marR="9525" marT="9525" marB="0" anchor="ctr"/>
                </a:tc>
              </a:tr>
            </a:tbl>
          </a:graphicData>
        </a:graphic>
      </p:graphicFrame>
      <p:sp>
        <p:nvSpPr>
          <p:cNvPr id="3" name="Θέση υποσέλιδου 2"/>
          <p:cNvSpPr>
            <a:spLocks noGrp="1"/>
          </p:cNvSpPr>
          <p:nvPr>
            <p:ph type="ftr" sz="quarter" idx="11"/>
          </p:nvPr>
        </p:nvSpPr>
        <p:spPr>
          <a:xfrm>
            <a:off x="1763688" y="6367635"/>
            <a:ext cx="5760640" cy="301726"/>
          </a:xfrm>
        </p:spPr>
        <p:txBody>
          <a:bodyPr/>
          <a:lstStyle/>
          <a:p>
            <a:r>
              <a:rPr lang="el-GR" smtClean="0"/>
              <a:t>ΕΡΕΥΝΩ - ΔΗΜΙΟΥΡΓΩ - ΚΑΙΝΟΤΟΜΩ [23.7.2020]</a:t>
            </a:r>
            <a:endParaRPr lang="en-US" dirty="0"/>
          </a:p>
        </p:txBody>
      </p:sp>
      <p:sp>
        <p:nvSpPr>
          <p:cNvPr id="4" name="Θέση αριθμού διαφάνειας 3"/>
          <p:cNvSpPr>
            <a:spLocks noGrp="1"/>
          </p:cNvSpPr>
          <p:nvPr>
            <p:ph type="sldNum" sz="quarter" idx="12"/>
          </p:nvPr>
        </p:nvSpPr>
        <p:spPr/>
        <p:txBody>
          <a:bodyPr/>
          <a:lstStyle/>
          <a:p>
            <a:fld id="{EA7C8D44-3667-46F6-9772-CC52308E2A7F}" type="slidenum">
              <a:rPr lang="en-US" smtClean="0">
                <a:solidFill>
                  <a:srgbClr val="464653"/>
                </a:solidFill>
              </a:rPr>
              <a:pPr/>
              <a:t>8</a:t>
            </a:fld>
            <a:endParaRPr lang="en-US" dirty="0">
              <a:solidFill>
                <a:srgbClr val="464653"/>
              </a:solidFill>
            </a:endParaRPr>
          </a:p>
        </p:txBody>
      </p:sp>
    </p:spTree>
    <p:extLst>
      <p:ext uri="{BB962C8B-B14F-4D97-AF65-F5344CB8AC3E}">
        <p14:creationId xmlns:p14="http://schemas.microsoft.com/office/powerpoint/2010/main" val="1912306465"/>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l-GR" dirty="0" smtClean="0"/>
              <a:t>Καταβολή Δημόσιας Χρηματοδότησης</a:t>
            </a:r>
            <a:endParaRPr lang="en-US" dirty="0"/>
          </a:p>
        </p:txBody>
      </p:sp>
      <p:sp>
        <p:nvSpPr>
          <p:cNvPr id="3" name="Footer Placeholder 2"/>
          <p:cNvSpPr>
            <a:spLocks noGrp="1"/>
          </p:cNvSpPr>
          <p:nvPr>
            <p:ph type="ftr" sz="quarter" idx="11"/>
          </p:nvPr>
        </p:nvSpPr>
        <p:spPr/>
        <p:txBody>
          <a:bodyPr/>
          <a:lstStyle/>
          <a:p>
            <a:r>
              <a:rPr lang="el-GR" smtClean="0"/>
              <a:t>ΕΡΕΥΝΩ - ΔΗΜΙΟΥΡΓΩ - ΚΑΙΝΟΤΟΜΩ [23.7.2020]</a:t>
            </a:r>
            <a:endParaRPr lang="en-US" dirty="0"/>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9</a:t>
            </a:fld>
            <a:endParaRPr lang="en-US" dirty="0">
              <a:solidFill>
                <a:srgbClr val="464653"/>
              </a:solidFill>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262997273"/>
              </p:ext>
            </p:extLst>
          </p:nvPr>
        </p:nvGraphicFramePr>
        <p:xfrm>
          <a:off x="457200" y="1628774"/>
          <a:ext cx="8003232" cy="4320505"/>
        </p:xfrm>
        <a:graphic>
          <a:graphicData uri="http://schemas.openxmlformats.org/drawingml/2006/table">
            <a:tbl>
              <a:tblPr firstRow="1" bandRow="1">
                <a:tableStyleId>{D27102A9-8310-4765-A935-A1911B00CA55}</a:tableStyleId>
              </a:tblPr>
              <a:tblGrid>
                <a:gridCol w="2516533"/>
                <a:gridCol w="2310189"/>
                <a:gridCol w="3176510"/>
              </a:tblGrid>
              <a:tr h="864101">
                <a:tc>
                  <a:txBody>
                    <a:bodyPr/>
                    <a:lstStyle/>
                    <a:p>
                      <a:pPr algn="ctr"/>
                      <a:r>
                        <a:rPr lang="el-GR" sz="1800" dirty="0" smtClean="0">
                          <a:latin typeface="Calibri" pitchFamily="34" charset="0"/>
                          <a:cs typeface="Calibri" pitchFamily="34" charset="0"/>
                        </a:rPr>
                        <a:t>Έτος</a:t>
                      </a:r>
                      <a:endParaRPr lang="en-US" sz="1800" dirty="0">
                        <a:latin typeface="Calibri" pitchFamily="34" charset="0"/>
                        <a:cs typeface="Calibri" pitchFamily="34" charset="0"/>
                      </a:endParaRPr>
                    </a:p>
                  </a:txBody>
                  <a:tcPr anchor="ctr"/>
                </a:tc>
                <a:tc>
                  <a:txBody>
                    <a:bodyPr/>
                    <a:lstStyle/>
                    <a:p>
                      <a:pPr algn="ctr"/>
                      <a:r>
                        <a:rPr lang="el-GR" sz="1800" dirty="0" smtClean="0">
                          <a:latin typeface="Calibri" pitchFamily="34" charset="0"/>
                          <a:cs typeface="Calibri" pitchFamily="34" charset="0"/>
                        </a:rPr>
                        <a:t>Αριθμός </a:t>
                      </a:r>
                      <a:r>
                        <a:rPr lang="en-US" sz="1800" dirty="0" smtClean="0">
                          <a:latin typeface="Calibri" pitchFamily="34" charset="0"/>
                          <a:cs typeface="Calibri" pitchFamily="34" charset="0"/>
                        </a:rPr>
                        <a:t>transactions</a:t>
                      </a:r>
                      <a:endParaRPr lang="en-US" sz="1800" dirty="0">
                        <a:latin typeface="Calibri" pitchFamily="34" charset="0"/>
                        <a:cs typeface="Calibri" pitchFamily="34" charset="0"/>
                      </a:endParaRPr>
                    </a:p>
                  </a:txBody>
                  <a:tcPr anchor="ctr"/>
                </a:tc>
                <a:tc>
                  <a:txBody>
                    <a:bodyPr/>
                    <a:lstStyle/>
                    <a:p>
                      <a:pPr algn="ctr"/>
                      <a:r>
                        <a:rPr lang="el-GR" sz="1800" dirty="0" smtClean="0">
                          <a:latin typeface="Calibri" pitchFamily="34" charset="0"/>
                          <a:cs typeface="Calibri" pitchFamily="34" charset="0"/>
                        </a:rPr>
                        <a:t>Δημόσια</a:t>
                      </a:r>
                      <a:r>
                        <a:rPr lang="el-GR" sz="1800" baseline="0" dirty="0" smtClean="0">
                          <a:latin typeface="Calibri" pitchFamily="34" charset="0"/>
                          <a:cs typeface="Calibri" pitchFamily="34" charset="0"/>
                        </a:rPr>
                        <a:t> Δαπάνη ΠΔΕ</a:t>
                      </a:r>
                      <a:endParaRPr lang="en-US" sz="1800" dirty="0">
                        <a:latin typeface="Calibri" pitchFamily="34" charset="0"/>
                        <a:cs typeface="Calibri" pitchFamily="34" charset="0"/>
                      </a:endParaRPr>
                    </a:p>
                  </a:txBody>
                  <a:tcPr anchor="ctr"/>
                </a:tc>
              </a:tr>
              <a:tr h="864101">
                <a:tc>
                  <a:txBody>
                    <a:bodyPr/>
                    <a:lstStyle/>
                    <a:p>
                      <a:pPr algn="ctr" fontAlgn="b"/>
                      <a:r>
                        <a:rPr lang="en-US" sz="2400" u="none" strike="noStrike" dirty="0">
                          <a:effectLst/>
                          <a:latin typeface="Calibri" pitchFamily="34" charset="0"/>
                          <a:cs typeface="Calibri" pitchFamily="34" charset="0"/>
                        </a:rPr>
                        <a:t>2018</a:t>
                      </a:r>
                      <a:endParaRPr lang="en-US" sz="2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ctr" fontAlgn="b"/>
                      <a:r>
                        <a:rPr lang="en-US" sz="2400" u="none" strike="noStrike" dirty="0">
                          <a:effectLst/>
                          <a:latin typeface="Calibri" pitchFamily="34" charset="0"/>
                          <a:cs typeface="Calibri" pitchFamily="34" charset="0"/>
                        </a:rPr>
                        <a:t>889</a:t>
                      </a:r>
                      <a:endParaRPr lang="en-US" sz="2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algn="ctr" fontAlgn="b"/>
                      <a:r>
                        <a:rPr lang="en-US" sz="2400" u="none" strike="noStrike" dirty="0">
                          <a:effectLst/>
                          <a:latin typeface="Calibri" pitchFamily="34" charset="0"/>
                          <a:cs typeface="Calibri" pitchFamily="34" charset="0"/>
                        </a:rPr>
                        <a:t>72.535.106</a:t>
                      </a:r>
                      <a:endParaRPr lang="en-US" sz="2400" b="0" i="0" u="none" strike="noStrike" dirty="0">
                        <a:solidFill>
                          <a:srgbClr val="000000"/>
                        </a:solidFill>
                        <a:effectLst/>
                        <a:latin typeface="Calibri" pitchFamily="34" charset="0"/>
                        <a:cs typeface="Calibri" pitchFamily="34" charset="0"/>
                      </a:endParaRPr>
                    </a:p>
                  </a:txBody>
                  <a:tcPr marL="9525" marR="9525" marT="9525" marB="0" anchor="ctr"/>
                </a:tc>
              </a:tr>
              <a:tr h="864101">
                <a:tc>
                  <a:txBody>
                    <a:bodyPr/>
                    <a:lstStyle/>
                    <a:p>
                      <a:pPr algn="ctr" fontAlgn="b"/>
                      <a:r>
                        <a:rPr lang="en-US" sz="2400" u="none" strike="noStrike" dirty="0">
                          <a:effectLst/>
                          <a:latin typeface="Calibri" pitchFamily="34" charset="0"/>
                          <a:cs typeface="Calibri" pitchFamily="34" charset="0"/>
                        </a:rPr>
                        <a:t>2019</a:t>
                      </a:r>
                      <a:endParaRPr lang="en-US" sz="2400" b="0" i="0" u="none" strike="noStrike" dirty="0">
                        <a:solidFill>
                          <a:srgbClr val="000000"/>
                        </a:solidFill>
                        <a:effectLst/>
                        <a:latin typeface="Calibri" pitchFamily="34" charset="0"/>
                        <a:cs typeface="Calibri" pitchFamily="34" charset="0"/>
                      </a:endParaRPr>
                    </a:p>
                  </a:txBody>
                  <a:tcPr marL="9525" marR="9525" marT="9525" marB="0" anchor="ctr"/>
                </a:tc>
                <a:tc>
                  <a:txBody>
                    <a:bodyPr/>
                    <a:lstStyle/>
                    <a:p>
                      <a:pPr marL="0" algn="ctr" rtl="0" eaLnBrk="1" fontAlgn="b" latinLnBrk="0" hangingPunct="1"/>
                      <a:r>
                        <a:rPr kumimoji="0" lang="en-US" sz="2400" u="none" strike="noStrike" kern="1200" dirty="0">
                          <a:solidFill>
                            <a:schemeClr val="tx1"/>
                          </a:solidFill>
                          <a:effectLst/>
                          <a:latin typeface="Calibri" pitchFamily="34" charset="0"/>
                          <a:ea typeface="+mn-ea"/>
                          <a:cs typeface="Calibri" pitchFamily="34" charset="0"/>
                        </a:rPr>
                        <a:t>387</a:t>
                      </a:r>
                    </a:p>
                  </a:txBody>
                  <a:tcPr marL="9525" marR="9525" marT="9525" marB="0" anchor="ctr"/>
                </a:tc>
                <a:tc>
                  <a:txBody>
                    <a:bodyPr/>
                    <a:lstStyle/>
                    <a:p>
                      <a:pPr marL="0" algn="ctr" rtl="0" eaLnBrk="1" fontAlgn="b" latinLnBrk="0" hangingPunct="1"/>
                      <a:r>
                        <a:rPr kumimoji="0" lang="en-US" sz="2400" u="none" strike="noStrike" kern="1200" dirty="0">
                          <a:solidFill>
                            <a:schemeClr val="tx1"/>
                          </a:solidFill>
                          <a:effectLst/>
                          <a:latin typeface="Calibri" pitchFamily="34" charset="0"/>
                          <a:ea typeface="+mn-ea"/>
                          <a:cs typeface="Calibri" pitchFamily="34" charset="0"/>
                        </a:rPr>
                        <a:t>17.882.876</a:t>
                      </a:r>
                    </a:p>
                  </a:txBody>
                  <a:tcPr marL="9525" marR="9525" marT="9525" marB="0" anchor="ctr"/>
                </a:tc>
              </a:tr>
              <a:tr h="864101">
                <a:tc>
                  <a:txBody>
                    <a:bodyPr/>
                    <a:lstStyle/>
                    <a:p>
                      <a:pPr algn="ctr"/>
                      <a:r>
                        <a:rPr lang="el-GR" sz="2400" dirty="0" smtClean="0">
                          <a:latin typeface="Calibri" pitchFamily="34" charset="0"/>
                          <a:cs typeface="Calibri" pitchFamily="34" charset="0"/>
                        </a:rPr>
                        <a:t>2020  </a:t>
                      </a:r>
                    </a:p>
                    <a:p>
                      <a:pPr algn="ctr"/>
                      <a:r>
                        <a:rPr lang="el-GR" sz="2400" dirty="0" smtClean="0">
                          <a:latin typeface="Calibri" pitchFamily="34" charset="0"/>
                          <a:cs typeface="Calibri" pitchFamily="34" charset="0"/>
                        </a:rPr>
                        <a:t>[ Έως 2</a:t>
                      </a:r>
                      <a:r>
                        <a:rPr lang="en-US" sz="2400" dirty="0" smtClean="0">
                          <a:latin typeface="Calibri" pitchFamily="34" charset="0"/>
                          <a:cs typeface="Calibri" pitchFamily="34" charset="0"/>
                        </a:rPr>
                        <a:t>2</a:t>
                      </a:r>
                      <a:r>
                        <a:rPr lang="el-GR" sz="2400" dirty="0" smtClean="0">
                          <a:latin typeface="Calibri" pitchFamily="34" charset="0"/>
                          <a:cs typeface="Calibri" pitchFamily="34" charset="0"/>
                        </a:rPr>
                        <a:t>.7]</a:t>
                      </a:r>
                      <a:endParaRPr lang="en-US" sz="2400" dirty="0">
                        <a:latin typeface="Calibri" pitchFamily="34" charset="0"/>
                        <a:cs typeface="Calibri" pitchFamily="34" charset="0"/>
                      </a:endParaRPr>
                    </a:p>
                  </a:txBody>
                  <a:tcPr anchor="ctr"/>
                </a:tc>
                <a:tc>
                  <a:txBody>
                    <a:bodyPr/>
                    <a:lstStyle/>
                    <a:p>
                      <a:pPr marL="0" algn="ctr" rtl="0" eaLnBrk="1" fontAlgn="b" latinLnBrk="0" hangingPunct="1"/>
                      <a:r>
                        <a:rPr kumimoji="0" lang="en-US" sz="2400" u="none" strike="noStrike" kern="1200" dirty="0" smtClean="0">
                          <a:solidFill>
                            <a:schemeClr val="tx1"/>
                          </a:solidFill>
                          <a:effectLst/>
                          <a:latin typeface="Calibri" pitchFamily="34" charset="0"/>
                          <a:ea typeface="+mn-ea"/>
                          <a:cs typeface="Calibri" pitchFamily="34" charset="0"/>
                        </a:rPr>
                        <a:t>638</a:t>
                      </a:r>
                      <a:endParaRPr kumimoji="0" lang="en-US" sz="2400"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marL="0" algn="ctr" rtl="0" eaLnBrk="1" fontAlgn="b" latinLnBrk="0" hangingPunct="1"/>
                      <a:r>
                        <a:rPr kumimoji="0" lang="en-US" sz="2400" u="none" strike="noStrike" kern="1200" dirty="0" smtClean="0">
                          <a:solidFill>
                            <a:schemeClr val="tx1"/>
                          </a:solidFill>
                          <a:effectLst/>
                          <a:latin typeface="Calibri" pitchFamily="34" charset="0"/>
                          <a:ea typeface="+mn-ea"/>
                          <a:cs typeface="Calibri" pitchFamily="34" charset="0"/>
                        </a:rPr>
                        <a:t>23.248.920</a:t>
                      </a:r>
                      <a:endParaRPr kumimoji="0" lang="en-US" sz="2400" u="none" strike="noStrike" kern="1200" dirty="0">
                        <a:solidFill>
                          <a:schemeClr val="tx1"/>
                        </a:solidFill>
                        <a:effectLst/>
                        <a:latin typeface="Calibri" pitchFamily="34" charset="0"/>
                        <a:ea typeface="+mn-ea"/>
                        <a:cs typeface="Calibri" pitchFamily="34" charset="0"/>
                      </a:endParaRPr>
                    </a:p>
                  </a:txBody>
                  <a:tcPr marL="9525" marR="9525" marT="9525" marB="0" anchor="ctr"/>
                </a:tc>
              </a:tr>
              <a:tr h="864101">
                <a:tc>
                  <a:txBody>
                    <a:bodyPr/>
                    <a:lstStyle/>
                    <a:p>
                      <a:pPr algn="ctr"/>
                      <a:r>
                        <a:rPr lang="el-GR" sz="2400" b="1" dirty="0" smtClean="0">
                          <a:latin typeface="Calibri" pitchFamily="34" charset="0"/>
                          <a:cs typeface="Calibri" pitchFamily="34" charset="0"/>
                        </a:rPr>
                        <a:t>Σύνολα</a:t>
                      </a:r>
                      <a:endParaRPr lang="en-US" sz="2400" b="1" dirty="0">
                        <a:latin typeface="Calibri" pitchFamily="34" charset="0"/>
                        <a:cs typeface="Calibri" pitchFamily="34" charset="0"/>
                      </a:endParaRPr>
                    </a:p>
                  </a:txBody>
                  <a:tcPr anchor="ctr"/>
                </a:tc>
                <a:tc>
                  <a:txBody>
                    <a:bodyPr/>
                    <a:lstStyle/>
                    <a:p>
                      <a:pPr marL="0" algn="ctr" rtl="0" eaLnBrk="1" fontAlgn="b" latinLnBrk="0" hangingPunct="1"/>
                      <a:r>
                        <a:rPr kumimoji="0" lang="el-GR" sz="2400" b="1" u="none" strike="noStrike" kern="1200" dirty="0" smtClean="0">
                          <a:solidFill>
                            <a:schemeClr val="tx1"/>
                          </a:solidFill>
                          <a:effectLst/>
                          <a:latin typeface="Calibri" pitchFamily="34" charset="0"/>
                          <a:ea typeface="+mn-ea"/>
                          <a:cs typeface="Calibri" pitchFamily="34" charset="0"/>
                        </a:rPr>
                        <a:t>19</a:t>
                      </a:r>
                      <a:r>
                        <a:rPr kumimoji="0" lang="en-US" sz="2400" b="1" u="none" strike="noStrike" kern="1200" dirty="0" smtClean="0">
                          <a:solidFill>
                            <a:schemeClr val="tx1"/>
                          </a:solidFill>
                          <a:effectLst/>
                          <a:latin typeface="Calibri" pitchFamily="34" charset="0"/>
                          <a:ea typeface="+mn-ea"/>
                          <a:cs typeface="Calibri" pitchFamily="34" charset="0"/>
                        </a:rPr>
                        <a:t>14</a:t>
                      </a:r>
                      <a:endParaRPr kumimoji="0" lang="en-US" sz="2400" b="1" u="none" strike="noStrike" kern="1200" dirty="0">
                        <a:solidFill>
                          <a:schemeClr val="tx1"/>
                        </a:solidFill>
                        <a:effectLst/>
                        <a:latin typeface="Calibri" pitchFamily="34" charset="0"/>
                        <a:ea typeface="+mn-ea"/>
                        <a:cs typeface="Calibri" pitchFamily="34" charset="0"/>
                      </a:endParaRPr>
                    </a:p>
                  </a:txBody>
                  <a:tcPr marL="9525" marR="9525" marT="9525" marB="0" anchor="ctr"/>
                </a:tc>
                <a:tc>
                  <a:txBody>
                    <a:bodyPr/>
                    <a:lstStyle/>
                    <a:p>
                      <a:pPr algn="ctr" rtl="0" fontAlgn="b"/>
                      <a:r>
                        <a:rPr lang="en-US" sz="2400" b="1" i="0" u="none" strike="noStrike" dirty="0">
                          <a:solidFill>
                            <a:srgbClr val="000000"/>
                          </a:solidFill>
                          <a:effectLst/>
                          <a:latin typeface="Calibri"/>
                        </a:rPr>
                        <a:t>113.666.902</a:t>
                      </a:r>
                    </a:p>
                  </a:txBody>
                  <a:tcPr marL="9525" marR="9525" marT="9525" marB="0" anchor="ctr"/>
                </a:tc>
              </a:tr>
            </a:tbl>
          </a:graphicData>
        </a:graphic>
      </p:graphicFrame>
    </p:spTree>
    <p:extLst>
      <p:ext uri="{BB962C8B-B14F-4D97-AF65-F5344CB8AC3E}">
        <p14:creationId xmlns:p14="http://schemas.microsoft.com/office/powerpoint/2010/main" val="35288283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1_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2491</TotalTime>
  <Words>2842</Words>
  <Application>Microsoft Office PowerPoint</Application>
  <PresentationFormat>Προβολή στην οθόνη (4:3)</PresentationFormat>
  <Paragraphs>588</Paragraphs>
  <Slides>34</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2</vt:i4>
      </vt:variant>
      <vt:variant>
        <vt:lpstr>Τίτλοι διαφανειών</vt:lpstr>
      </vt:variant>
      <vt:variant>
        <vt:i4>34</vt:i4>
      </vt:variant>
    </vt:vector>
  </HeadingPairs>
  <TitlesOfParts>
    <vt:vector size="44" baseType="lpstr">
      <vt:lpstr>Arial</vt:lpstr>
      <vt:lpstr>Calibri</vt:lpstr>
      <vt:lpstr>Gill Sans MT</vt:lpstr>
      <vt:lpstr>Tahoma</vt:lpstr>
      <vt:lpstr>Times New Roman</vt:lpstr>
      <vt:lpstr>Webdings</vt:lpstr>
      <vt:lpstr>Wingdings</vt:lpstr>
      <vt:lpstr>Wingdings 3</vt:lpstr>
      <vt:lpstr>Origin</vt:lpstr>
      <vt:lpstr>1_Origin</vt:lpstr>
      <vt:lpstr>Ενιαία Δράση Κρατικών Ενισχύσεων έργων ΕΤΑΚ ΕΡΕΥΝΩ – ΔΗΜΙΟΥΡΓΩ – ΚΑΙΝΟΤΟΜΩ Α΄ και Β΄ κύκλος, Status report </vt:lpstr>
      <vt:lpstr>Περιεχόμενα:</vt:lpstr>
      <vt:lpstr>Α΄ κύκλος - Ενταγμένα έργα: ανά Θεματικό τομέα</vt:lpstr>
      <vt:lpstr>Α΄ κύκλος – ενταγμένα έργα: Δημόσια Δαπάνη ανά Περιφέρεια και Παρέμβαση</vt:lpstr>
      <vt:lpstr>Β΄ κύκλος – Προσωρινοί πίνακες (1) </vt:lpstr>
      <vt:lpstr>Β΄ κύκλος – Προσωρινοί πίνακες (2)</vt:lpstr>
      <vt:lpstr>Β΄ κύκλος – Προσωρινοί πίνακες (3)  ΔΔ ανά Περιφέρεια και Παρέμβαση</vt:lpstr>
      <vt:lpstr>Β΄ κύκλος: [23.7.2020] Ενταγμένα έργα ανά Θεματικό τομέα</vt:lpstr>
      <vt:lpstr>Καταβολή Δημόσιας Χρηματοδότησης</vt:lpstr>
      <vt:lpstr>Προβλήματα λόγω COVID-19</vt:lpstr>
      <vt:lpstr>Νέα και ενδιαφέροντα</vt:lpstr>
      <vt:lpstr>Παρουσίαση του PowerPoint</vt:lpstr>
      <vt:lpstr>Συνήθη λάθη και προβλήματα  στα αιτήματα επαλήθευσης [1] </vt:lpstr>
      <vt:lpstr>Συνήθη λάθη και προβλήματα  στα αιτήματα επαλήθευσης [2]</vt:lpstr>
      <vt:lpstr>Συνήθη λάθη και προβλήματα  στα αιτήματα επαλήθευσης [3]</vt:lpstr>
      <vt:lpstr>Συνήθη λάθη και προβλήματα  Δαπάνες Προσωπικού (ΕΡ1)</vt:lpstr>
      <vt:lpstr>Συνήθη λάθη και προβλήματα  Δαπάνες οργάνων &amp; εξοπλισμού (ΕΡ2)</vt:lpstr>
      <vt:lpstr>Συνήθη λάθη και προβλήματα  Πρόσθετα γενικά έξοδα και λοιπές λειτουργικές δαπάνες που είναι άμεσο αποτέλεσμα του έργου (ΕΡ5) [1]</vt:lpstr>
      <vt:lpstr>Συνήθη λάθη και προβλήματα  Πρόσθετα γενικά έξοδα και λοιπές λειτουργικές δαπάνες που είναι άμεσο αποτέλεσμα του έργου (ΕΡ5) [2]</vt:lpstr>
      <vt:lpstr>Συνήθη λάθη και προβλήματα  Δημοσιότητα</vt:lpstr>
      <vt:lpstr>Συνήθη λάθη και προβλήματα  Δημοσιότητα – Διάδοση αποτελεσμάτων έργου  – Ένταση ενίσχυσης</vt:lpstr>
      <vt:lpstr>Συνήθη λάθη και προβλήματα  Τροποποιήσεις ήσσονος σημασίας</vt:lpstr>
      <vt:lpstr>Παρουσίαση του PowerPoint</vt:lpstr>
      <vt:lpstr>ΣΧΕΔΙΟ 7ης τροποποίησης της αναλυτικής πρόσκλησης – απλουστεύσεις [1]</vt:lpstr>
      <vt:lpstr>Παράταση -=&gt; 1/3 της αρχικής διάρκειας  αλλά έως 30.4.2023</vt:lpstr>
      <vt:lpstr>Ι.1.6 –ΕΠΙΛΕΞΙΜΕΣ ΔΑΠΑΝΕΣ-ΠΡΟΥΠΟΛΟΓΙΣΜΟΣ ΕΡΓΩΝ</vt:lpstr>
      <vt:lpstr>Αιτήματα Επαλήθευσης Δαπανών </vt:lpstr>
      <vt:lpstr>Τροποποιήσεις μείζονος σημασίας [μέχρι 3 αιτήματα για όλο το έργο]</vt:lpstr>
      <vt:lpstr>Τροποποιήσεις ήσσονος σημασίας</vt:lpstr>
      <vt:lpstr>Τροποποιήσεις που αφορούν  σε στοιχεία του δικαιούχου</vt:lpstr>
      <vt:lpstr>Άλλες τροποποιήσεις  [μέχρι 3 αιτήματα για όλο το έργο]</vt:lpstr>
      <vt:lpstr>ΣΧΕΔΙΟ 7ης τροποποίησης της αναλυτικής πρόσκλησης – απλουστεύσεις [2]</vt:lpstr>
      <vt:lpstr>ΣΧΕΔΙΟ 7ης τροποποίησης της αναλυτικής πρόσκλησης – απλουστεύσεις [3]</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Poulakaki</dc:creator>
  <cp:lastModifiedBy>Εύη</cp:lastModifiedBy>
  <cp:revision>68</cp:revision>
  <cp:lastPrinted>2020-01-09T09:03:14Z</cp:lastPrinted>
  <dcterms:created xsi:type="dcterms:W3CDTF">2019-12-11T08:04:56Z</dcterms:created>
  <dcterms:modified xsi:type="dcterms:W3CDTF">2020-07-24T06:56:00Z</dcterms:modified>
</cp:coreProperties>
</file>